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49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50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tags/tag6.xml" ContentType="application/vnd.openxmlformats-officedocument.presentationml.tags+xml"/>
  <Override PartName="/ppt/notesSlides/notesSlide93.xml" ContentType="application/vnd.openxmlformats-officedocument.presentationml.notesSlide+xml"/>
  <Override PartName="/ppt/tags/tag7.xml" ContentType="application/vnd.openxmlformats-officedocument.presentationml.tags+xml"/>
  <Override PartName="/ppt/notesSlides/notesSlide94.xml" ContentType="application/vnd.openxmlformats-officedocument.presentationml.notesSlide+xml"/>
  <Override PartName="/ppt/tags/tag8.xml" ContentType="application/vnd.openxmlformats-officedocument.presentationml.tags+xml"/>
  <Override PartName="/ppt/notesSlides/notesSlide95.xml" ContentType="application/vnd.openxmlformats-officedocument.presentationml.notesSlide+xml"/>
  <Override PartName="/ppt/tags/tag9.xml" ContentType="application/vnd.openxmlformats-officedocument.presentationml.tags+xml"/>
  <Override PartName="/ppt/notesSlides/notesSlide96.xml" ContentType="application/vnd.openxmlformats-officedocument.presentationml.notesSlide+xml"/>
  <Override PartName="/ppt/tags/tag10.xml" ContentType="application/vnd.openxmlformats-officedocument.presentationml.tags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100"/>
  </p:notesMasterIdLst>
  <p:sldIdLst>
    <p:sldId id="345" r:id="rId3"/>
    <p:sldId id="965" r:id="rId4"/>
    <p:sldId id="346" r:id="rId5"/>
    <p:sldId id="944" r:id="rId6"/>
    <p:sldId id="945" r:id="rId7"/>
    <p:sldId id="259" r:id="rId8"/>
    <p:sldId id="649" r:id="rId9"/>
    <p:sldId id="938" r:id="rId10"/>
    <p:sldId id="939" r:id="rId11"/>
    <p:sldId id="940" r:id="rId12"/>
    <p:sldId id="941" r:id="rId13"/>
    <p:sldId id="660" r:id="rId14"/>
    <p:sldId id="919" r:id="rId15"/>
    <p:sldId id="646" r:id="rId16"/>
    <p:sldId id="922" r:id="rId17"/>
    <p:sldId id="973" r:id="rId18"/>
    <p:sldId id="974" r:id="rId19"/>
    <p:sldId id="907" r:id="rId20"/>
    <p:sldId id="937" r:id="rId21"/>
    <p:sldId id="942" r:id="rId22"/>
    <p:sldId id="926" r:id="rId23"/>
    <p:sldId id="341" r:id="rId24"/>
    <p:sldId id="258" r:id="rId25"/>
    <p:sldId id="840" r:id="rId26"/>
    <p:sldId id="696" r:id="rId27"/>
    <p:sldId id="694" r:id="rId28"/>
    <p:sldId id="841" r:id="rId29"/>
    <p:sldId id="697" r:id="rId30"/>
    <p:sldId id="943" r:id="rId31"/>
    <p:sldId id="966" r:id="rId32"/>
    <p:sldId id="302" r:id="rId33"/>
    <p:sldId id="967" r:id="rId34"/>
    <p:sldId id="306" r:id="rId35"/>
    <p:sldId id="335" r:id="rId36"/>
    <p:sldId id="307" r:id="rId37"/>
    <p:sldId id="971" r:id="rId38"/>
    <p:sldId id="968" r:id="rId39"/>
    <p:sldId id="946" r:id="rId40"/>
    <p:sldId id="969" r:id="rId41"/>
    <p:sldId id="308" r:id="rId42"/>
    <p:sldId id="336" r:id="rId43"/>
    <p:sldId id="312" r:id="rId44"/>
    <p:sldId id="970" r:id="rId45"/>
    <p:sldId id="337" r:id="rId46"/>
    <p:sldId id="343" r:id="rId47"/>
    <p:sldId id="950" r:id="rId48"/>
    <p:sldId id="262" r:id="rId49"/>
    <p:sldId id="348" r:id="rId50"/>
    <p:sldId id="349" r:id="rId51"/>
    <p:sldId id="350" r:id="rId52"/>
    <p:sldId id="351" r:id="rId53"/>
    <p:sldId id="352" r:id="rId54"/>
    <p:sldId id="355" r:id="rId55"/>
    <p:sldId id="356" r:id="rId56"/>
    <p:sldId id="338" r:id="rId57"/>
    <p:sldId id="339" r:id="rId58"/>
    <p:sldId id="340" r:id="rId59"/>
    <p:sldId id="955" r:id="rId60"/>
    <p:sldId id="956" r:id="rId61"/>
    <p:sldId id="264" r:id="rId62"/>
    <p:sldId id="319" r:id="rId63"/>
    <p:sldId id="320" r:id="rId64"/>
    <p:sldId id="297" r:id="rId65"/>
    <p:sldId id="299" r:id="rId66"/>
    <p:sldId id="301" r:id="rId67"/>
    <p:sldId id="957" r:id="rId68"/>
    <p:sldId id="318" r:id="rId69"/>
    <p:sldId id="315" r:id="rId70"/>
    <p:sldId id="954" r:id="rId71"/>
    <p:sldId id="316" r:id="rId72"/>
    <p:sldId id="317" r:id="rId73"/>
    <p:sldId id="959" r:id="rId74"/>
    <p:sldId id="960" r:id="rId75"/>
    <p:sldId id="321" r:id="rId76"/>
    <p:sldId id="948" r:id="rId77"/>
    <p:sldId id="322" r:id="rId78"/>
    <p:sldId id="961" r:id="rId79"/>
    <p:sldId id="324" r:id="rId80"/>
    <p:sldId id="949" r:id="rId81"/>
    <p:sldId id="326" r:id="rId82"/>
    <p:sldId id="327" r:id="rId83"/>
    <p:sldId id="962" r:id="rId84"/>
    <p:sldId id="328" r:id="rId85"/>
    <p:sldId id="329" r:id="rId86"/>
    <p:sldId id="332" r:id="rId87"/>
    <p:sldId id="344" r:id="rId88"/>
    <p:sldId id="963" r:id="rId89"/>
    <p:sldId id="330" r:id="rId90"/>
    <p:sldId id="964" r:id="rId91"/>
    <p:sldId id="975" r:id="rId92"/>
    <p:sldId id="976" r:id="rId93"/>
    <p:sldId id="331" r:id="rId94"/>
    <p:sldId id="265" r:id="rId95"/>
    <p:sldId id="267" r:id="rId96"/>
    <p:sldId id="268" r:id="rId97"/>
    <p:sldId id="266" r:id="rId98"/>
    <p:sldId id="270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écile Dussine" initials="CD" lastIdx="4" clrIdx="0">
    <p:extLst>
      <p:ext uri="{19B8F6BF-5375-455C-9EA6-DF929625EA0E}">
        <p15:presenceInfo xmlns:p15="http://schemas.microsoft.com/office/powerpoint/2012/main" userId="04ac345117e65d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183"/>
    <a:srgbClr val="A9D18E"/>
    <a:srgbClr val="2F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6" autoAdjust="0"/>
    <p:restoredTop sz="85043" autoAdjust="0"/>
  </p:normalViewPr>
  <p:slideViewPr>
    <p:cSldViewPr snapToGrid="0">
      <p:cViewPr varScale="1">
        <p:scale>
          <a:sx n="60" d="100"/>
          <a:sy n="60" d="100"/>
        </p:scale>
        <p:origin x="1146" y="48"/>
      </p:cViewPr>
      <p:guideLst/>
    </p:cSldViewPr>
  </p:slideViewPr>
  <p:outlineViewPr>
    <p:cViewPr>
      <p:scale>
        <a:sx n="33" d="100"/>
        <a:sy n="33" d="100"/>
      </p:scale>
      <p:origin x="0" y="-365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9480"/>
    </p:cViewPr>
  </p:sorterViewPr>
  <p:notesViewPr>
    <p:cSldViewPr snapToGrid="0">
      <p:cViewPr varScale="1">
        <p:scale>
          <a:sx n="54" d="100"/>
          <a:sy n="54" d="100"/>
        </p:scale>
        <p:origin x="228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7T16:32:23.4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8:14:10.6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43,'3'0,"296"-2,105-20,-117 5,177 16,-201 3,1906-2,-2128 2,0 2,-1 2,4 2,5 0,40 3,107-11,-98-2,12 6,9 14,-84-11,0-1,31 0,36-7,-69-1,-1 1,0 2,1 1,-1 2,0 1,3 2,26 8,-34-10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3:54:05.5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0 118,'634'0,"-567"4,0 2,0 4,32 9,-33-5,1-3,0-2,36-3,356-8,-420 0,0-2,-1-1,6-3,-2 0,0 2,22 0,24 7,-59 1,0-2,1-1,-1-1,0-1,1-2,-1-1,6-3,0 2,1 1,-1 2,17 1,146 5,-73 1,682-3,-768-2,0-2,0-1,4-3,-1 0,1 2,21 0,8 6,-45 2,-1-2,1-1,-1-2,0 0,23-7,-14 2,1 1,0 1,-1 2,14 2,148 3,-78 2,3825-2,-1986-2,-1899-2,0-2,19-6,-12 1,50 0,696 8,-390 5,-308-3,-81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3:54:10.5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0 197,'232'-3,"102"-18,-132 8,109 10,-287 3,5-2,0 0,0-2,22-7,-17 4,0 2,17-1,22 0,23-8,-35 4,0 4,24 1,-55 3,0-1,-1-2,11-3,56-7,33-5,-82 11,0 2,21 0,591 4,-331 6,2172-3,-2459 2,-1 2,0 1,4 4,4-1,41 3,428-8,-269-6,3035 3,-3250 2,1 1,-1 2,13 4,-8-1,1-3,11 0,152-6,-113-1,75 7,-72 14,-68-13,-1-1,1-1,6 0,91-1,30-7,-45 1,92 8,-105 13,-69-12,1-1,0-1,2-1,151 17,-103-9,1-4,18-3,-20-7,-47 1,1 1,-1 1,0 1,0 1,24 6,-26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3:54:21.5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0 235,'0'-2,"1"1,-1-1,1 1,-1 0,1-1,0 1,-1 0,1 0,0 0,0-1,0 1,0 0,0 0,0 0,0 0,0 1,0-1,1 0,-1 0,0 1,0-1,1 1,-1-1,0 1,1-1,-1 1,1 0,0-1,46-6,-42 7,335-28,-267 20,3 0,-1-2,52-17,-71 14,0 3,0 2,1 2,0 3,19 3,-43-2,1-1,-1-1,15-6,-7 2,40-2,48 9,-83 2,1-2,0-2,42-8,-24-1,0 4,61 0,138 10,-93 1,3858-3,-3982 2,0 2,35 9,-31-4,2-3,7-2,33 2,26 8,-37-3,81-2,3762-10,-3888 3,0 2,1 1,4 3,-1 0,0-2,22 0,78-8,-69 0,58 6,-115-2,0 2,0-1,0 2,0 0,-1 1,0 1,0 0,2 3,5 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3:54:23.8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41,'1384'0,"-1345"-2,0-1,1-3,4-2,1-1,46-1,188 8,-163 3,-80-1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3T18:33:11.8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43,'3'0,"296"-2,105-20,-117 5,177 16,-201 3,1906-2,-2128 2,0 2,-1 2,4 2,5 0,40 3,107-11,-98-2,12 6,9 14,-84-11,0-1,31 0,36-7,-69-1,-1 1,0 2,1 1,-1 2,0 1,3 2,26 8,-34-10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3T18:33:18.5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47,'3'0,"321"-2,114-22,-127 5,192 18,-218 3,2065-2,-2306 2,0 3,0 1,3 3,6 0,44 3,115-12,-106-2,14 6,9 16,-92-13,1 0,34 0,38-9,-74 0,-1 1,-1 2,2 1,-1 3,0 0,2 3,30 8,-38-10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3:53:48.8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0 120,'1387'0,"-1363"-2,0 0,-1-2,0 0,8-4,-4 1,1 2,24-2,55 4,10 5,-17 1,33-7,-106 1,0-2,18-5,-20 4,0 1,25-2,43 5,14 4,-24 0,55-6,-24-14,-75 10,1 2,13 1,512 1,-290 7,6912-3,-7154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10T13:53:53.2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0 195,'5'-4,"-1"1,0 0,0 0,1 0,0 1,-1 0,1 0,0 0,0 0,0 1,1-1,2 1,70-6,-41 6,84-10,148-10,23 12,-225 6,0-4,-1-2,36-11,-34 6,0 3,0 3,32 2,743 9,-804-6,0 0,-1-3,6-2,-2 0,0 2,22 1,671 3,-354 5,196-3,-540 2,0 1,-1 2,7 3,-1 0,1-2,4-1,540-2,-304-5,-246 4,1 1,-1 2,10 5,-6-3,-1 0,28-1,46-6,-80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1T14:31:59.9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1,'597'0,"-557"2,0 1,45 12,-42-7,67 3,222-10,-149-2,-150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7T16:32:27.6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0 144,'0'-2,"0"1,0 0,1 0,-1 0,0-1,1 1,-1 0,1 0,-1 0,1 0,-1 0,1 0,0 0,0 0,-1 0,1 0,0 1,0-1,0 0,0 0,0 1,0-1,0 1,0-1,1 0,34-9,-25 7,307-70,-242 60,0 3,97 0,703 13,-800 1,0 4,128 29,-126-20,1-4,105 5,-59-18,82 3,-172-1,-1 3,0 0,66 21,-61-13,1-3,1-1,-1-3,48 3,164-7,3-1,-171 9,109 26,72 8,-74-19,-106-12,88 1,755-12,-430-5,66 3,-516-3,1-1,53-13,63-6,9-1,-116 14,89-5,-91 13,1-3,77-16,49-2,-37 8,163-31,-221 32,147-4,92 20,-113 1,2989-3,-2917-24,-28-1,202 25,-206 1,-224-2,-1-2,0-2,34-9,-29 6,61-6,-34 11,0 3,0 2,-1 3,86 18,-65-11,0-4,0-3,121-9,-49 1,-107 3,-6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1T14:32:02.3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0,'656'0,"-610"2,85 16,-80-9,62 2,37-11,-76-2,0 4,90 12,-38 1,1-6,141-8,-141-2,-93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7T16:32:31.4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50,'20'-1,"0"-2,0 0,30-8,42-7,583 4,-457 16,1153 0,-1092 21,-46-1,545-18,-399-7,-308 3,22-2,1 4,-1 4,132 25,-116-9,1-4,156 4,225-23,-209-3,2857 4,-2788 24,-29-1,912-21,-587-5,-545 2,-42-2,0 3,0 3,101 17,-77-6,0-3,1-5,141-6,-108-2,-77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7T16:32:34.0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99,'7'-1,"-1"0,1 0,-1 0,0-1,1 0,8-5,25-6,236-26,-203 26,141-5,76 19,-106 2,2357-3,-2501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9T22:36:14.2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0,'3274'0,"-3238"2,1 2,-1 1,13 4,-10-1,2-2,29 0,-22-5,2 0,0 1,0 3,37 9,-37-5,1-2,3-3,1 1,37 9,-20-4,1-2,1-5,-1-2,29-5,34 1,2556 3,-2653 2,0 1,0 3,2 1,5 2,43 1,491-7,-298-6,-160 5,-14 1,46-9,-35-12,-77 11,0 1,25 0,411 5,-226 3,-219-2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9T23:15:01.1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9T23:15:05.7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43,'3'0,"296"-2,105-20,-117 5,177 16,-201 3,1906-2,-2128 2,0 2,-1 2,4 2,5 0,40 3,107-11,-98-2,12 6,9 14,-84-11,0-1,31 0,36-7,-69-1,-1 1,0 2,1 1,-1 2,0 1,3 2,26 8,-34-10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9T23:15:20.1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42,'6'-7,"10"-2,7 1,8 1,4 2,3 2,1 1,1 2,0 0,-7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9T23:15:24.2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1 157,'182'2,"6"1,6-9,-59-12,-82 9,44-1,-70 8,26 1,-1-4,1-1,10-5,-16 0,12-3,0 3,1 2,43-1,-57 7,0-2,17-5,-17 2,1 2,14 1,622 4,-328 3,-322-2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4BE46-4A21-41BF-BBE8-76E9C241CC9F}" type="datetimeFigureOut">
              <a:rPr lang="fr-FR" smtClean="0"/>
              <a:t>26/05/2022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9A83C-35A5-4A77-93BC-A915C9DABE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444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244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583F3-3C31-4B49-B29B-7A9DC429428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5681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583F3-3C31-4B49-B29B-7A9DC429428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847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D3D7D1-BA2F-447E-AF87-3B02C5353302}" type="slidenum">
              <a:rPr lang="fr-FR" smtClean="0">
                <a:ea typeface="MS PGothic" pitchFamily="34" charset="-128"/>
              </a:rPr>
              <a:pPr>
                <a:defRPr/>
              </a:pPr>
              <a:t>12</a:t>
            </a:fld>
            <a:endParaRPr lang="fr-FR">
              <a:ea typeface="MS PGothic" pitchFamily="34" charset="-128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4375" y="514350"/>
            <a:ext cx="3408363" cy="2557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76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D3D7D1-BA2F-447E-AF87-3B02C5353302}" type="slidenum">
              <a:rPr lang="fr-FR" smtClean="0">
                <a:ea typeface="MS PGothic" pitchFamily="34" charset="-128"/>
              </a:rPr>
              <a:pPr>
                <a:defRPr/>
              </a:pPr>
              <a:t>13</a:t>
            </a:fld>
            <a:endParaRPr lang="fr-FR">
              <a:ea typeface="MS PGothic" pitchFamily="34" charset="-128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4375" y="514350"/>
            <a:ext cx="3408363" cy="2557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860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6F2ED9-0A1D-4E25-BE2C-0D0AEC439E55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911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</a:pPr>
            <a:endParaRPr lang="en-GB" altLang="fr-FR" sz="900" i="1" dirty="0"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6F2ED9-0A1D-4E25-BE2C-0D0AEC439E55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1960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</a:pPr>
            <a:endParaRPr lang="en-GB" altLang="fr-FR" i="1" dirty="0"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6F2ED9-0A1D-4E25-BE2C-0D0AEC439E55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342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</a:pPr>
            <a:endParaRPr lang="en-GB" altLang="fr-FR" i="1" dirty="0"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6F2ED9-0A1D-4E25-BE2C-0D0AEC439E55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5641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6F2ED9-0A1D-4E25-BE2C-0D0AEC439E55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4162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D3D7D1-BA2F-447E-AF87-3B02C5353302}" type="slidenum">
              <a:rPr lang="fr-FR" smtClean="0">
                <a:ea typeface="MS PGothic" pitchFamily="34" charset="-128"/>
              </a:rPr>
              <a:pPr>
                <a:defRPr/>
              </a:pPr>
              <a:t>19</a:t>
            </a:fld>
            <a:endParaRPr lang="fr-FR">
              <a:ea typeface="MS PGothic" pitchFamily="34" charset="-128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54375" y="514350"/>
            <a:ext cx="3408363" cy="2557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626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363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13"/>
          <p:cNvSpPr>
            <a:spLocks noGrp="1" noChangeArrowheads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Stage fonctionnement de la physique</a:t>
            </a:r>
          </a:p>
        </p:txBody>
      </p:sp>
      <p:sp>
        <p:nvSpPr>
          <p:cNvPr id="188419" name="Rectangle 14"/>
          <p:cNvSpPr>
            <a:spLocks noGrp="1" noChangeArrowheads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5 mars 2009</a:t>
            </a:r>
          </a:p>
        </p:txBody>
      </p:sp>
      <p:sp>
        <p:nvSpPr>
          <p:cNvPr id="188420" name="Rectangle 17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SESAMES</a:t>
            </a:r>
          </a:p>
        </p:txBody>
      </p:sp>
      <p:sp>
        <p:nvSpPr>
          <p:cNvPr id="188421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364D45-0A88-4FEC-ACBB-53B4164D7A4C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GB"/>
          </a:p>
        </p:txBody>
      </p:sp>
      <p:sp>
        <p:nvSpPr>
          <p:cNvPr id="185350" name="Text Box 1"/>
          <p:cNvSpPr txBox="1">
            <a:spLocks noChangeArrowheads="1"/>
          </p:cNvSpPr>
          <p:nvPr/>
        </p:nvSpPr>
        <p:spPr bwMode="auto">
          <a:xfrm>
            <a:off x="3186113" y="508000"/>
            <a:ext cx="3825875" cy="25034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85351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92188" y="3228975"/>
            <a:ext cx="7913687" cy="30480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2885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13"/>
          <p:cNvSpPr>
            <a:spLocks noGrp="1" noChangeArrowheads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Stage fonctionnement de la physique</a:t>
            </a:r>
          </a:p>
        </p:txBody>
      </p:sp>
      <p:sp>
        <p:nvSpPr>
          <p:cNvPr id="188419" name="Rectangle 14"/>
          <p:cNvSpPr>
            <a:spLocks noGrp="1" noChangeArrowheads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5 mars 2009</a:t>
            </a:r>
          </a:p>
        </p:txBody>
      </p:sp>
      <p:sp>
        <p:nvSpPr>
          <p:cNvPr id="188420" name="Rectangle 17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SESAMES</a:t>
            </a:r>
          </a:p>
        </p:txBody>
      </p:sp>
      <p:sp>
        <p:nvSpPr>
          <p:cNvPr id="188421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364D45-0A88-4FEC-ACBB-53B4164D7A4C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GB"/>
          </a:p>
        </p:txBody>
      </p:sp>
      <p:sp>
        <p:nvSpPr>
          <p:cNvPr id="185350" name="Text Box 1"/>
          <p:cNvSpPr txBox="1">
            <a:spLocks noChangeArrowheads="1"/>
          </p:cNvSpPr>
          <p:nvPr/>
        </p:nvSpPr>
        <p:spPr bwMode="auto">
          <a:xfrm>
            <a:off x="3186113" y="508000"/>
            <a:ext cx="3825875" cy="25034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85351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92188" y="3228975"/>
            <a:ext cx="7913687" cy="30480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534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7753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3248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066CAE-262C-4DAD-B279-DC0517F623C8}" type="slidenum">
              <a:rPr lang="fr-FR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fr-FR">
              <a:ea typeface="MS PGothic" pitchFamily="34" charset="-128"/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888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066CAE-262C-4DAD-B279-DC0517F623C8}" type="slidenum">
              <a:rPr lang="fr-FR" smtClean="0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fr-FR">
              <a:ea typeface="MS PGothic" pitchFamily="34" charset="-128"/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28126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DAD7B3-137E-4195-BDDF-E1262353E04D}" type="slidenum">
              <a:rPr lang="fr-FR" smtClean="0">
                <a:latin typeface="Arial" charset="0"/>
                <a:ea typeface="ＭＳ Ｐゴシック" pitchFamily="34" charset="-128"/>
                <a:cs typeface="Arial" charset="0"/>
              </a:rPr>
              <a:pPr/>
              <a:t>27</a:t>
            </a:fld>
            <a:endParaRPr lang="fr-FR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7166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DAD7B3-137E-4195-BDDF-E1262353E04D}" type="slidenum">
              <a:rPr lang="fr-FR" smtClean="0">
                <a:latin typeface="Arial" charset="0"/>
                <a:ea typeface="ＭＳ Ｐゴシック" pitchFamily="34" charset="-128"/>
                <a:cs typeface="Arial" charset="0"/>
              </a:rPr>
              <a:pPr/>
              <a:t>28</a:t>
            </a:fld>
            <a:endParaRPr lang="fr-FR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fr-FR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2513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533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0914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37327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97141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94341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5519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1536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7913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5061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8997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3647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384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7627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9715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467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7298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64711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8982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68154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60376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1367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2501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0476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4037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02214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680C0-7B5B-4BE5-8FDE-FBA42FABDF8C}" type="slidenum">
              <a:rPr lang="fr-FR" smtClean="0"/>
              <a:pPr>
                <a:defRPr/>
              </a:pPr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5332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680C0-7B5B-4BE5-8FDE-FBA42FABDF8C}" type="slidenum">
              <a:rPr lang="fr-FR" smtClean="0"/>
              <a:pPr>
                <a:defRPr/>
              </a:pPr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7470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680C0-7B5B-4BE5-8FDE-FBA42FABDF8C}" type="slidenum">
              <a:rPr lang="fr-FR" smtClean="0"/>
              <a:pPr>
                <a:defRPr/>
              </a:pPr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1406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9573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8740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7310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42759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7056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667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6761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6396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93617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6022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90675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54620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58853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607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84534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53902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735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583F3-3C31-4B49-B29B-7A9DC429428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55368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34221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338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094928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86825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37011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09019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594108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352765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83206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469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583F3-3C31-4B49-B29B-7A9DC429428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124099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184338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776428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76928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42022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04759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322045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98749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17448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59991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111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D583F3-3C31-4B49-B29B-7A9DC429428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46928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35496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96731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04675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68797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90217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Tous les objets = quelque soit la masse. À insister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D0617-1BF9-42A6-805F-4505C38A4CC0}" type="slidenum">
              <a:rPr lang="fr-FR" smtClean="0"/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41981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9A83C-35A5-4A77-93BC-A915C9DABEE4}" type="slidenum">
              <a:rPr lang="fr-FR" smtClean="0"/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418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D0617-1BF9-42A6-805F-4505C38A4CC0}" type="slidenum">
              <a:rPr lang="fr-FR" smtClean="0"/>
              <a:t>97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510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912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149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0984DCF-325D-40B9-938E-3752FFB22F14}" type="datetime1">
              <a:rPr lang="fr-FR" smtClean="0"/>
              <a:t>26/05/2022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"Mouvement et interactions, cycles 3 et 4", 24 mai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3187E1-A3BB-4B68-87E7-2539A27048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5266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9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686800" y="6507340"/>
            <a:ext cx="358411" cy="35066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350831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de contenu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6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804863" y="1471083"/>
            <a:ext cx="7881937" cy="4598988"/>
          </a:xfrm>
        </p:spPr>
        <p:txBody>
          <a:bodyPr/>
          <a:lstStyle>
            <a:lvl1pPr marL="177800" marR="0" indent="-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/>
              <a:buChar char="■"/>
              <a:tabLst/>
              <a:defRPr>
                <a:solidFill>
                  <a:srgbClr val="683086"/>
                </a:solidFill>
              </a:defRPr>
            </a:lvl1pPr>
            <a:lvl2pPr marL="627063" marR="0" indent="-1698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 Italic"/>
              <a:buChar char="■"/>
              <a:tabLst/>
              <a:defRPr/>
            </a:lvl2pPr>
            <a:lvl3pPr marL="627063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3pPr>
            <a:lvl4pPr marL="627063" marR="0" indent="1778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83086"/>
              </a:buClr>
              <a:buSzTx/>
              <a:buFont typeface="Arial"/>
              <a:buChar char="–"/>
              <a:tabLst/>
              <a:defRPr/>
            </a:lvl4pPr>
            <a:lvl5pPr marL="80645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5pPr>
          </a:lstStyle>
          <a:p>
            <a:pPr lvl="0"/>
            <a:r>
              <a:rPr lang="fr-FR" dirty="0"/>
              <a:t> 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409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839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753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03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70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61B2798-EA01-4371-8364-F7BC768345C9}" type="datetime1">
              <a:rPr lang="fr-FR" smtClean="0"/>
              <a:t>26/05/2022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"Mouvement et interactions, cycles 3 et 4", 24 mai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3187E1-A3BB-4B68-87E7-2539A27048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284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44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6164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5F03FB2-B6B6-46C2-9121-88989743DDFE}" type="datetime1">
              <a:rPr lang="fr-FR" smtClean="0"/>
              <a:t>26/05/2022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"Mouvement et interactions, cycles 3 et 4", 24 mai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3187E1-A3BB-4B68-87E7-2539A27048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424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23523B-D158-32D3-8C23-5B1CD49DA76E}"/>
              </a:ext>
            </a:extLst>
          </p:cNvPr>
          <p:cNvSpPr txBox="1"/>
          <p:nvPr userDrawn="1"/>
        </p:nvSpPr>
        <p:spPr>
          <a:xfrm>
            <a:off x="0" y="6557756"/>
            <a:ext cx="58293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1" dirty="0">
                <a:solidFill>
                  <a:schemeClr val="bg1">
                    <a:lumMod val="50000"/>
                  </a:schemeClr>
                </a:solidFill>
              </a:rPr>
              <a:t>Mouvement et interactions, cycles 3 et 4</a:t>
            </a:r>
            <a:r>
              <a:rPr lang="fr-FR" sz="1100" dirty="0">
                <a:solidFill>
                  <a:schemeClr val="bg1">
                    <a:lumMod val="50000"/>
                  </a:schemeClr>
                </a:solidFill>
              </a:rPr>
              <a:t>, 24 mai 2022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4172AB0-51D0-BF21-EA60-3845265226D2}"/>
              </a:ext>
            </a:extLst>
          </p:cNvPr>
          <p:cNvSpPr txBox="1"/>
          <p:nvPr userDrawn="1"/>
        </p:nvSpPr>
        <p:spPr>
          <a:xfrm>
            <a:off x="6896514" y="6557756"/>
            <a:ext cx="22474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50A40158-D6A1-425C-8C0E-3135A96B1005}" type="slidenum">
              <a:rPr lang="fr-FR" sz="1100" smtClean="0">
                <a:solidFill>
                  <a:schemeClr val="bg1">
                    <a:lumMod val="50000"/>
                  </a:schemeClr>
                </a:solidFill>
              </a:rPr>
              <a:t>‹N°›</a:t>
            </a:fld>
            <a:endParaRPr lang="fr-FR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pegase.ens-lyon.fr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73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ache.media.eduscol.education.fr/file/Physique-chimie/71/7/RA19_Lycee_GT_2-1-T_PHYCHI_verbes-action-capacites-exigibles-programmes_1163717.pdf" TargetMode="External"/><Relationship Id="rId4" Type="http://schemas.openxmlformats.org/officeDocument/2006/relationships/hyperlink" Target="https://youtu.be/wHmI1IQ0QME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pegase.ens-lyon.fr/sites/default/files/2020-12/mouvement_cycle3_C1_ACT_0.pdf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8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40.png"/><Relationship Id="rId5" Type="http://schemas.openxmlformats.org/officeDocument/2006/relationships/image" Target="../media/image110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videos/pointVSobjet.f4v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pegase.ens-lyon.fr/sites/default/files/2020-12/mouvement_cycle3_C1_ACT_0.pdf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ique-chimie.enseigne.ac-lyon.fr/spip/spip.php?article1165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9.xml"/><Relationship Id="rId3" Type="http://schemas.openxmlformats.org/officeDocument/2006/relationships/image" Target="../media/image24.png"/><Relationship Id="rId7" Type="http://schemas.openxmlformats.org/officeDocument/2006/relationships/customXml" Target="../ink/ink6.xml"/><Relationship Id="rId12" Type="http://schemas.openxmlformats.org/officeDocument/2006/relationships/image" Target="NULL"/><Relationship Id="rId2" Type="http://schemas.openxmlformats.org/officeDocument/2006/relationships/notesSlide" Target="../notesSlides/notesSlide48.xml"/><Relationship Id="rId16" Type="http://schemas.openxmlformats.org/officeDocument/2006/relationships/image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11" Type="http://schemas.openxmlformats.org/officeDocument/2006/relationships/customXml" Target="../ink/ink8.xml"/><Relationship Id="rId5" Type="http://schemas.openxmlformats.org/officeDocument/2006/relationships/customXml" Target="../ink/ink5.xml"/><Relationship Id="rId15" Type="http://schemas.openxmlformats.org/officeDocument/2006/relationships/customXml" Target="../ink/ink10.xml"/><Relationship Id="rId10" Type="http://schemas.openxmlformats.org/officeDocument/2006/relationships/image" Target="NULL"/><Relationship Id="rId4" Type="http://schemas.openxmlformats.org/officeDocument/2006/relationships/image" Target="../media/image25.png"/><Relationship Id="rId9" Type="http://schemas.openxmlformats.org/officeDocument/2006/relationships/customXml" Target="../ink/ink7.xml"/><Relationship Id="rId14" Type="http://schemas.openxmlformats.org/officeDocument/2006/relationships/image" Target="NUL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15.xml"/><Relationship Id="rId3" Type="http://schemas.openxmlformats.org/officeDocument/2006/relationships/image" Target="../media/image24.png"/><Relationship Id="rId7" Type="http://schemas.openxmlformats.org/officeDocument/2006/relationships/customXml" Target="../ink/ink12.xml"/><Relationship Id="rId12" Type="http://schemas.openxmlformats.org/officeDocument/2006/relationships/image" Target="NULL"/><Relationship Id="rId2" Type="http://schemas.openxmlformats.org/officeDocument/2006/relationships/notesSlide" Target="../notesSlides/notesSlide49.xml"/><Relationship Id="rId16" Type="http://schemas.openxmlformats.org/officeDocument/2006/relationships/image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11" Type="http://schemas.openxmlformats.org/officeDocument/2006/relationships/customXml" Target="../ink/ink14.xml"/><Relationship Id="rId5" Type="http://schemas.openxmlformats.org/officeDocument/2006/relationships/customXml" Target="../ink/ink11.xml"/><Relationship Id="rId15" Type="http://schemas.openxmlformats.org/officeDocument/2006/relationships/customXml" Target="../ink/ink16.xml"/><Relationship Id="rId10" Type="http://schemas.openxmlformats.org/officeDocument/2006/relationships/image" Target="NULL"/><Relationship Id="rId4" Type="http://schemas.openxmlformats.org/officeDocument/2006/relationships/image" Target="../media/image26.png"/><Relationship Id="rId9" Type="http://schemas.openxmlformats.org/officeDocument/2006/relationships/customXml" Target="../ink/ink13.xml"/><Relationship Id="rId1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4.png"/><Relationship Id="rId7" Type="http://schemas.openxmlformats.org/officeDocument/2006/relationships/customXml" Target="../ink/ink18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customXml" Target="../ink/ink17.xml"/><Relationship Id="rId4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NUL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egase.ens-lyon.fr/sites/default/files/2020-12/mouvement_cycle4_cinquieme_C2_ACT.pdf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egase.ens-lyon.fr/sites/default/files/2022-03/interaction_cycle4_cinquieme_C1_ACT.pdf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9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.xml"/><Relationship Id="rId5" Type="http://schemas.openxmlformats.org/officeDocument/2006/relationships/image" Target="../media/image480.png"/><Relationship Id="rId4" Type="http://schemas.openxmlformats.org/officeDocument/2006/relationships/customXml" Target="../ink/ink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cache.media.eduscol.education.fr/file/Reussir_en_mecanique/90/4/RA18_C3C4Lycee_PHCH_Reussir-mecanique_texte-introductif_959904.pdf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pegase.ens-lyon.fr/sites/default/files/2022-03/interaction_cycle4_quatrieme_ACT_0.pdf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16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hyperlink" Target="https://www.youtube.com/watch?v=WzZPFyPHMjg" TargetMode="External"/><Relationship Id="rId5" Type="http://schemas.openxmlformats.org/officeDocument/2006/relationships/hyperlink" Target="https://youtu.be/sEeWCzlnSVU" TargetMode="External"/><Relationship Id="rId4" Type="http://schemas.openxmlformats.org/officeDocument/2006/relationships/hyperlink" Target="https://www.dailymotion.com/video/x29kz8g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notesSlide" Target="../notesSlides/notesSlide96.xml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69.jpeg"/><Relationship Id="rId11" Type="http://schemas.openxmlformats.org/officeDocument/2006/relationships/image" Target="../media/image73.png"/><Relationship Id="rId5" Type="http://schemas.openxmlformats.org/officeDocument/2006/relationships/image" Target="../media/image68.jpg"/><Relationship Id="rId10" Type="http://schemas.openxmlformats.org/officeDocument/2006/relationships/image" Target="../media/image66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notesSlide" Target="../notesSlides/notesSlide97.xml"/><Relationship Id="rId7" Type="http://schemas.openxmlformats.org/officeDocument/2006/relationships/image" Target="../media/image68.jpg"/><Relationship Id="rId12" Type="http://schemas.openxmlformats.org/officeDocument/2006/relationships/hyperlink" Target="http://pegase.ens-lyon.fr/sites/default/files/2022-03/interaction_cycle4_troisieme_chapitre2_ACT.pdf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75.png"/><Relationship Id="rId11" Type="http://schemas.openxmlformats.org/officeDocument/2006/relationships/image" Target="../media/image73.png"/><Relationship Id="rId5" Type="http://schemas.microsoft.com/office/2007/relationships/hdphoto" Target="../media/hdphoto2.wdp"/><Relationship Id="rId10" Type="http://schemas.openxmlformats.org/officeDocument/2006/relationships/image" Target="../media/image71.jpeg"/><Relationship Id="rId4" Type="http://schemas.openxmlformats.org/officeDocument/2006/relationships/image" Target="../media/image74.png"/><Relationship Id="rId9" Type="http://schemas.openxmlformats.org/officeDocument/2006/relationships/image" Target="../media/image7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re 1"/>
          <p:cNvSpPr txBox="1">
            <a:spLocks noGrp="1"/>
          </p:cNvSpPr>
          <p:nvPr>
            <p:ph type="ctrTitle"/>
          </p:nvPr>
        </p:nvSpPr>
        <p:spPr>
          <a:xfrm>
            <a:off x="633412" y="454545"/>
            <a:ext cx="8237536" cy="1196867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12062">
              <a:defRPr sz="3000">
                <a:latin typeface="Verdana"/>
                <a:ea typeface="Verdana"/>
                <a:cs typeface="Verdana"/>
                <a:sym typeface="Verdana"/>
              </a:defRPr>
            </a:pPr>
            <a:r>
              <a:rPr lang="fr-FR" sz="4000" dirty="0">
                <a:solidFill>
                  <a:srgbClr val="0A525E"/>
                </a:solidFill>
              </a:rPr>
              <a:t>Mouvement et interactions</a:t>
            </a:r>
            <a:br>
              <a:rPr sz="4000" dirty="0">
                <a:solidFill>
                  <a:srgbClr val="0A525E"/>
                </a:solidFill>
              </a:rPr>
            </a:br>
            <a:r>
              <a:rPr sz="4000" dirty="0" err="1">
                <a:solidFill>
                  <a:srgbClr val="0A525E"/>
                </a:solidFill>
              </a:rPr>
              <a:t>en</a:t>
            </a:r>
            <a:r>
              <a:rPr sz="4000" dirty="0">
                <a:solidFill>
                  <a:srgbClr val="0A525E"/>
                </a:solidFill>
              </a:rPr>
              <a:t> cycles 3 et 4</a:t>
            </a:r>
          </a:p>
        </p:txBody>
      </p:sp>
      <p:sp>
        <p:nvSpPr>
          <p:cNvPr id="104" name="Sous-titre 2"/>
          <p:cNvSpPr txBox="1">
            <a:spLocks noGrp="1"/>
          </p:cNvSpPr>
          <p:nvPr>
            <p:ph type="subTitle" sz="half" idx="1"/>
          </p:nvPr>
        </p:nvSpPr>
        <p:spPr>
          <a:xfrm>
            <a:off x="399225" y="3951376"/>
            <a:ext cx="6281770" cy="214588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defRPr i="1">
                <a:solidFill>
                  <a:srgbClr val="5050D2"/>
                </a:solidFill>
              </a:defRPr>
            </a:pPr>
            <a:r>
              <a:rPr sz="3600" dirty="0">
                <a:solidFill>
                  <a:srgbClr val="40A7C0"/>
                </a:solidFill>
              </a:rPr>
              <a:t>Cécile </a:t>
            </a:r>
            <a:r>
              <a:rPr sz="3600" dirty="0" err="1">
                <a:solidFill>
                  <a:srgbClr val="40A7C0"/>
                </a:solidFill>
              </a:rPr>
              <a:t>Dussine</a:t>
            </a:r>
            <a:endParaRPr sz="3600" dirty="0">
              <a:solidFill>
                <a:srgbClr val="40A7C0"/>
              </a:solidFill>
            </a:endParaRPr>
          </a:p>
          <a:p>
            <a:pPr algn="l">
              <a:spcBef>
                <a:spcPts val="0"/>
              </a:spcBef>
              <a:defRPr i="1">
                <a:solidFill>
                  <a:srgbClr val="5050D2"/>
                </a:solidFill>
              </a:defRPr>
            </a:pPr>
            <a:r>
              <a:rPr sz="3600" dirty="0">
                <a:solidFill>
                  <a:srgbClr val="40A7C0"/>
                </a:solidFill>
              </a:rPr>
              <a:t>Jacques Vince</a:t>
            </a:r>
            <a:endParaRPr lang="fr-FR" sz="3600" dirty="0">
              <a:solidFill>
                <a:srgbClr val="40A7C0"/>
              </a:solidFill>
            </a:endParaRPr>
          </a:p>
        </p:txBody>
      </p:sp>
      <p:sp>
        <p:nvSpPr>
          <p:cNvPr id="105" name="Titre 1"/>
          <p:cNvSpPr txBox="1"/>
          <p:nvPr/>
        </p:nvSpPr>
        <p:spPr>
          <a:xfrm>
            <a:off x="-1152832" y="2127661"/>
            <a:ext cx="7680964" cy="1534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>
              <a:defRPr sz="3600" i="1">
                <a:latin typeface="Verdana"/>
                <a:ea typeface="Verdana"/>
                <a:cs typeface="Verdana"/>
                <a:sym typeface="Verdana"/>
              </a:defRPr>
            </a:pPr>
            <a:endParaRPr dirty="0"/>
          </a:p>
        </p:txBody>
      </p:sp>
      <p:pic>
        <p:nvPicPr>
          <p:cNvPr id="106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700" y="3142727"/>
            <a:ext cx="3660775" cy="32607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4" name="Pensées 4"/>
          <p:cNvGrpSpPr/>
          <p:nvPr/>
        </p:nvGrpSpPr>
        <p:grpSpPr>
          <a:xfrm>
            <a:off x="4928872" y="2372110"/>
            <a:ext cx="4247478" cy="1680457"/>
            <a:chOff x="-1" y="-19"/>
            <a:chExt cx="4247476" cy="1680456"/>
          </a:xfrm>
        </p:grpSpPr>
        <p:grpSp>
          <p:nvGrpSpPr>
            <p:cNvPr id="112" name="Groupe"/>
            <p:cNvGrpSpPr/>
            <p:nvPr/>
          </p:nvGrpSpPr>
          <p:grpSpPr>
            <a:xfrm>
              <a:off x="-1" y="-19"/>
              <a:ext cx="4247476" cy="1680456"/>
              <a:chOff x="0" y="-17"/>
              <a:chExt cx="4247474" cy="1680455"/>
            </a:xfrm>
          </p:grpSpPr>
          <p:sp>
            <p:nvSpPr>
              <p:cNvPr id="107" name="Figure"/>
              <p:cNvSpPr/>
              <p:nvPr/>
            </p:nvSpPr>
            <p:spPr>
              <a:xfrm>
                <a:off x="802909" y="-17"/>
                <a:ext cx="3444565" cy="1680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08" name="Cercle"/>
              <p:cNvSpPr/>
              <p:nvPr/>
            </p:nvSpPr>
            <p:spPr>
              <a:xfrm>
                <a:off x="522537" y="1007469"/>
                <a:ext cx="258539" cy="258539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09" name="Cercle"/>
              <p:cNvSpPr/>
              <p:nvPr/>
            </p:nvSpPr>
            <p:spPr>
              <a:xfrm>
                <a:off x="219369" y="1133694"/>
                <a:ext cx="172361" cy="172361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110" name="Cercle"/>
              <p:cNvSpPr/>
              <p:nvPr/>
            </p:nvSpPr>
            <p:spPr>
              <a:xfrm>
                <a:off x="0" y="1239799"/>
                <a:ext cx="86181" cy="86181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/>
                <a:endParaRPr/>
              </a:p>
            </p:txBody>
          </p:sp>
        </p:grpSp>
        <p:sp>
          <p:nvSpPr>
            <p:cNvPr id="113" name="Pour enseigner l’énergie… … il en faut !"/>
            <p:cNvSpPr txBox="1"/>
            <p:nvPr/>
          </p:nvSpPr>
          <p:spPr>
            <a:xfrm>
              <a:off x="1129837" y="292516"/>
              <a:ext cx="2747214" cy="1015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2000"/>
              </a:pPr>
              <a:r>
                <a:rPr lang="fr-FR" dirty="0"/>
                <a:t>J’aimerais bien que vos interactions soient un peu plus rapides…</a:t>
              </a:r>
              <a:endParaRPr dirty="0"/>
            </a:p>
          </p:txBody>
        </p:sp>
      </p:grpSp>
      <p:sp>
        <p:nvSpPr>
          <p:cNvPr id="115" name="ZoneTexte 3"/>
          <p:cNvSpPr txBox="1"/>
          <p:nvPr/>
        </p:nvSpPr>
        <p:spPr>
          <a:xfrm>
            <a:off x="3949698" y="6254842"/>
            <a:ext cx="896401" cy="226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©Fabrice </a:t>
            </a:r>
            <a:r>
              <a:rPr dirty="0" err="1"/>
              <a:t>Erre</a:t>
            </a:r>
            <a:endParaRPr dirty="0"/>
          </a:p>
        </p:txBody>
      </p:sp>
      <p:pic>
        <p:nvPicPr>
          <p:cNvPr id="116" name="Image 7" descr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358" y="5930757"/>
            <a:ext cx="3660777" cy="945396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ZoneTexte 8"/>
          <p:cNvSpPr txBox="1"/>
          <p:nvPr/>
        </p:nvSpPr>
        <p:spPr>
          <a:xfrm>
            <a:off x="6266262" y="5693856"/>
            <a:ext cx="2759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hlinkClick r:id="rId5"/>
              </a:rPr>
              <a:t>http://pegase.ens-lyon.fr/</a:t>
            </a:r>
            <a:r>
              <a:rPr u="none" dirty="0">
                <a:solidFill>
                  <a:srgbClr val="000000"/>
                </a:solidFill>
                <a:uFillTx/>
              </a:rPr>
              <a:t> 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1EF1B00-530B-4F7A-BAAF-DB802F42167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55066" y="6508935"/>
            <a:ext cx="358411" cy="350660"/>
          </a:xfrm>
          <a:prstGeom prst="rect">
            <a:avLst/>
          </a:prstGeom>
          <a:ln w="12700">
            <a:noFill/>
            <a:miter lim="400000"/>
          </a:ln>
        </p:spPr>
        <p:txBody>
          <a:bodyPr wrap="non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fr-FR" smtClean="0"/>
              <a:pPr/>
              <a:t>1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2600" y="457200"/>
            <a:ext cx="8229600" cy="1143000"/>
          </a:xfrm>
        </p:spPr>
        <p:txBody>
          <a:bodyPr/>
          <a:lstStyle/>
          <a:p>
            <a:pPr algn="l"/>
            <a:r>
              <a:rPr lang="fr-FR" dirty="0">
                <a:latin typeface="+mn-lt"/>
              </a:rPr>
              <a:t>Proposition 4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55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600" dirty="0"/>
              <a:t>Un modèle est une façon de décrire quelque chose de réel à l’aide d’éléments théoriques. 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tout à fait d’accord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plutôt d’accord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plutôt pas d’accord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pas du tout d’accord</a:t>
            </a:r>
          </a:p>
          <a:p>
            <a:pPr lvl="1"/>
            <a:endParaRPr lang="fr-FR" sz="3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212116-C540-B297-8671-2B28B055A999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1921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2600" y="457200"/>
            <a:ext cx="8229600" cy="1143000"/>
          </a:xfrm>
        </p:spPr>
        <p:txBody>
          <a:bodyPr/>
          <a:lstStyle/>
          <a:p>
            <a:pPr algn="l"/>
            <a:r>
              <a:rPr lang="fr-FR" dirty="0">
                <a:latin typeface="+mn-lt"/>
              </a:rPr>
              <a:t>Proposition 5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55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600" dirty="0"/>
              <a:t>Un modèle est un élément d’un théorie utilisé en sciences. 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tout à fait d’accord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plutôt d’accord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plutôt pas d’accord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pas du tout d’accord</a:t>
            </a:r>
          </a:p>
          <a:p>
            <a:pPr lvl="1"/>
            <a:endParaRPr lang="fr-FR" sz="3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AA5E1A8-55CB-A573-D23D-AB4342DA9F0B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59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11363"/>
            <a:ext cx="2736850" cy="206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16048" y="2082800"/>
            <a:ext cx="946150" cy="1728788"/>
            <a:chOff x="2525" y="1842"/>
            <a:chExt cx="596" cy="1089"/>
          </a:xfrm>
        </p:grpSpPr>
        <p:sp>
          <p:nvSpPr>
            <p:cNvPr id="120850" name="Text Box 7"/>
            <p:cNvSpPr txBox="1">
              <a:spLocks noChangeArrowheads="1"/>
            </p:cNvSpPr>
            <p:nvPr/>
          </p:nvSpPr>
          <p:spPr bwMode="auto">
            <a:xfrm>
              <a:off x="2758" y="1888"/>
              <a:ext cx="3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dirty="0">
                  <a:latin typeface="Tahoma" pitchFamily="34" charset="0"/>
                </a:rPr>
                <a:t>R</a:t>
              </a:r>
            </a:p>
          </p:txBody>
        </p:sp>
        <p:grpSp>
          <p:nvGrpSpPr>
            <p:cNvPr id="120851" name="Group 8"/>
            <p:cNvGrpSpPr>
              <a:grpSpLocks/>
            </p:cNvGrpSpPr>
            <p:nvPr/>
          </p:nvGrpSpPr>
          <p:grpSpPr bwMode="auto">
            <a:xfrm>
              <a:off x="2525" y="1842"/>
              <a:ext cx="425" cy="1089"/>
              <a:chOff x="938" y="1071"/>
              <a:chExt cx="425" cy="1089"/>
            </a:xfrm>
          </p:grpSpPr>
          <p:sp>
            <p:nvSpPr>
              <p:cNvPr id="120852" name="Line 9"/>
              <p:cNvSpPr>
                <a:spLocks noChangeShapeType="1"/>
              </p:cNvSpPr>
              <p:nvPr/>
            </p:nvSpPr>
            <p:spPr bwMode="auto">
              <a:xfrm flipV="1">
                <a:off x="1156" y="1071"/>
                <a:ext cx="0" cy="5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853" name="Line 10"/>
              <p:cNvSpPr>
                <a:spLocks noChangeShapeType="1"/>
              </p:cNvSpPr>
              <p:nvPr/>
            </p:nvSpPr>
            <p:spPr bwMode="auto">
              <a:xfrm>
                <a:off x="1156" y="1616"/>
                <a:ext cx="0" cy="5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854" name="Oval 11"/>
              <p:cNvSpPr>
                <a:spLocks noChangeArrowheads="1"/>
              </p:cNvSpPr>
              <p:nvPr/>
            </p:nvSpPr>
            <p:spPr bwMode="auto">
              <a:xfrm>
                <a:off x="1111" y="1570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>
                  <a:latin typeface="Tahoma" pitchFamily="34" charset="0"/>
                </a:endParaRPr>
              </a:p>
            </p:txBody>
          </p:sp>
          <p:sp>
            <p:nvSpPr>
              <p:cNvPr id="120855" name="Line 12"/>
              <p:cNvSpPr>
                <a:spLocks noChangeShapeType="1"/>
              </p:cNvSpPr>
              <p:nvPr/>
            </p:nvSpPr>
            <p:spPr bwMode="auto">
              <a:xfrm>
                <a:off x="1227" y="1166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856" name="Text Box 13"/>
              <p:cNvSpPr txBox="1">
                <a:spLocks noChangeArrowheads="1"/>
              </p:cNvSpPr>
              <p:nvPr/>
            </p:nvSpPr>
            <p:spPr bwMode="auto">
              <a:xfrm>
                <a:off x="938" y="1919"/>
                <a:ext cx="27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dirty="0">
                    <a:latin typeface="Tahoma" pitchFamily="34" charset="0"/>
                  </a:rPr>
                  <a:t>P</a:t>
                </a:r>
              </a:p>
            </p:txBody>
          </p:sp>
          <p:sp>
            <p:nvSpPr>
              <p:cNvPr id="120857" name="Line 14"/>
              <p:cNvSpPr>
                <a:spLocks noChangeShapeType="1"/>
              </p:cNvSpPr>
              <p:nvPr/>
            </p:nvSpPr>
            <p:spPr bwMode="auto">
              <a:xfrm>
                <a:off x="975" y="1950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3205163" y="2545556"/>
            <a:ext cx="576182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fr-FR" sz="2400" b="1" dirty="0">
                <a:latin typeface="+mn-lt"/>
              </a:rPr>
              <a:t>Explication courante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 la table l’emp</a:t>
            </a:r>
            <a:r>
              <a:rPr lang="fr-FR" altLang="ja-JP" sz="2400" dirty="0">
                <a:latin typeface="+mn-lt"/>
              </a:rPr>
              <a:t>êche de tomber ; </a:t>
            </a:r>
            <a:br>
              <a:rPr lang="fr-FR" altLang="ja-JP" sz="2400" dirty="0">
                <a:latin typeface="+mn-lt"/>
              </a:rPr>
            </a:br>
            <a:r>
              <a:rPr lang="fr-FR" altLang="ja-JP" sz="2400" dirty="0">
                <a:latin typeface="+mn-lt"/>
              </a:rPr>
              <a:t>la table supporte le livre.</a:t>
            </a:r>
            <a:br>
              <a:rPr lang="fr-FR" altLang="ja-JP" sz="2400" dirty="0">
                <a:latin typeface="+mn-lt"/>
              </a:rPr>
            </a:br>
            <a:r>
              <a:rPr lang="fr-FR" altLang="ja-JP" sz="2400" i="1" dirty="0">
                <a:latin typeface="+mn-lt"/>
              </a:rPr>
              <a:t>pas d’interprétation en termes de forces</a:t>
            </a:r>
            <a:endParaRPr lang="fr-FR" sz="2400" dirty="0">
              <a:latin typeface="+mn-lt"/>
            </a:endParaRP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3886200" y="644954"/>
            <a:ext cx="4648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dirty="0">
                <a:latin typeface="+mn-lt"/>
              </a:rPr>
              <a:t> </a:t>
            </a:r>
          </a:p>
          <a:p>
            <a:pPr algn="ctr"/>
            <a:r>
              <a:rPr lang="fr-FR" sz="2400" dirty="0">
                <a:latin typeface="+mn-lt"/>
              </a:rPr>
              <a:t>Pourquoi ce livre est-il </a:t>
            </a:r>
            <a:r>
              <a:rPr lang="fr-FR" sz="2400" i="1" dirty="0">
                <a:latin typeface="+mn-lt"/>
              </a:rPr>
              <a:t>immobile</a:t>
            </a:r>
            <a:r>
              <a:rPr lang="fr-FR" sz="2400" dirty="0">
                <a:latin typeface="+mn-lt"/>
              </a:rPr>
              <a:t>?</a:t>
            </a:r>
            <a:br>
              <a:rPr lang="fr-FR" sz="2400" dirty="0">
                <a:latin typeface="+mn-lt"/>
              </a:rPr>
            </a:br>
            <a:endParaRPr lang="fr-FR" sz="2400" dirty="0">
              <a:latin typeface="+mn-lt"/>
            </a:endParaRP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371600" y="4367213"/>
            <a:ext cx="1008063" cy="1728787"/>
            <a:chOff x="2517" y="1842"/>
            <a:chExt cx="635" cy="1089"/>
          </a:xfrm>
        </p:grpSpPr>
        <p:sp>
          <p:nvSpPr>
            <p:cNvPr id="120842" name="Text Box 19"/>
            <p:cNvSpPr txBox="1">
              <a:spLocks noChangeArrowheads="1"/>
            </p:cNvSpPr>
            <p:nvPr/>
          </p:nvSpPr>
          <p:spPr bwMode="auto">
            <a:xfrm>
              <a:off x="2789" y="2024"/>
              <a:ext cx="3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>
                  <a:latin typeface="Tahoma" pitchFamily="34" charset="0"/>
                </a:rPr>
                <a:t>R</a:t>
              </a:r>
            </a:p>
          </p:txBody>
        </p:sp>
        <p:grpSp>
          <p:nvGrpSpPr>
            <p:cNvPr id="120843" name="Group 20"/>
            <p:cNvGrpSpPr>
              <a:grpSpLocks/>
            </p:cNvGrpSpPr>
            <p:nvPr/>
          </p:nvGrpSpPr>
          <p:grpSpPr bwMode="auto">
            <a:xfrm>
              <a:off x="2517" y="1842"/>
              <a:ext cx="443" cy="1089"/>
              <a:chOff x="930" y="1071"/>
              <a:chExt cx="443" cy="1089"/>
            </a:xfrm>
          </p:grpSpPr>
          <p:sp>
            <p:nvSpPr>
              <p:cNvPr id="120844" name="Line 21"/>
              <p:cNvSpPr>
                <a:spLocks noChangeShapeType="1"/>
              </p:cNvSpPr>
              <p:nvPr/>
            </p:nvSpPr>
            <p:spPr bwMode="auto">
              <a:xfrm flipV="1">
                <a:off x="1156" y="1071"/>
                <a:ext cx="0" cy="5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845" name="Line 22"/>
              <p:cNvSpPr>
                <a:spLocks noChangeShapeType="1"/>
              </p:cNvSpPr>
              <p:nvPr/>
            </p:nvSpPr>
            <p:spPr bwMode="auto">
              <a:xfrm>
                <a:off x="1156" y="1616"/>
                <a:ext cx="0" cy="5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846" name="Oval 23"/>
              <p:cNvSpPr>
                <a:spLocks noChangeArrowheads="1"/>
              </p:cNvSpPr>
              <p:nvPr/>
            </p:nvSpPr>
            <p:spPr bwMode="auto">
              <a:xfrm>
                <a:off x="1111" y="1570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>
                  <a:latin typeface="Tahoma" pitchFamily="34" charset="0"/>
                </a:endParaRPr>
              </a:p>
            </p:txBody>
          </p:sp>
          <p:sp>
            <p:nvSpPr>
              <p:cNvPr id="120847" name="Line 24"/>
              <p:cNvSpPr>
                <a:spLocks noChangeShapeType="1"/>
              </p:cNvSpPr>
              <p:nvPr/>
            </p:nvSpPr>
            <p:spPr bwMode="auto">
              <a:xfrm>
                <a:off x="1237" y="1277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848" name="Text Box 25"/>
              <p:cNvSpPr txBox="1">
                <a:spLocks noChangeArrowheads="1"/>
              </p:cNvSpPr>
              <p:nvPr/>
            </p:nvSpPr>
            <p:spPr bwMode="auto">
              <a:xfrm>
                <a:off x="930" y="1752"/>
                <a:ext cx="27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>
                    <a:latin typeface="Tahoma" pitchFamily="34" charset="0"/>
                  </a:rPr>
                  <a:t>P</a:t>
                </a:r>
              </a:p>
            </p:txBody>
          </p:sp>
          <p:sp>
            <p:nvSpPr>
              <p:cNvPr id="120849" name="Line 26"/>
              <p:cNvSpPr>
                <a:spLocks noChangeShapeType="1"/>
              </p:cNvSpPr>
              <p:nvPr/>
            </p:nvSpPr>
            <p:spPr bwMode="auto">
              <a:xfrm>
                <a:off x="975" y="1752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0" name="Text Box 17">
            <a:extLst>
              <a:ext uri="{FF2B5EF4-FFF2-40B4-BE49-F238E27FC236}">
                <a16:creationId xmlns:a16="http://schemas.microsoft.com/office/drawing/2014/main" id="{0A520C03-094D-42A0-BB8A-7567F8998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6978" y="3572808"/>
            <a:ext cx="4648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 dirty="0">
                <a:latin typeface="+mn-lt"/>
              </a:rPr>
              <a:t> </a:t>
            </a:r>
          </a:p>
          <a:p>
            <a:pPr algn="ctr"/>
            <a:r>
              <a:rPr lang="fr-FR" sz="2400" b="1" dirty="0">
                <a:latin typeface="+mn-lt"/>
              </a:rPr>
              <a:t>En physique</a:t>
            </a:r>
          </a:p>
          <a:p>
            <a:pPr algn="ctr"/>
            <a:r>
              <a:rPr lang="fr-FR" sz="2400" dirty="0">
                <a:latin typeface="+mn-lt"/>
              </a:rPr>
              <a:t>Le livre est soumis à deux forces qui se compensent</a:t>
            </a:r>
            <a:br>
              <a:rPr lang="fr-FR" sz="2400" dirty="0">
                <a:latin typeface="+mn-lt"/>
              </a:rPr>
            </a:br>
            <a:endParaRPr lang="fr-FR" sz="2400" dirty="0">
              <a:latin typeface="+mn-lt"/>
            </a:endParaRP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73E04F25-0747-4F33-AFDA-B4F6602976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553" y="198438"/>
            <a:ext cx="8183562" cy="1050925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dirty="0">
                <a:solidFill>
                  <a:srgbClr val="009CE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exemple classique…</a:t>
            </a:r>
            <a:endParaRPr lang="fr-FR" sz="2800" dirty="0">
              <a:solidFill>
                <a:srgbClr val="009CE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0AE4FE8-714A-7621-016D-AC8E5FEC3B98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</a:t>
            </a:r>
          </a:p>
        </p:txBody>
      </p:sp>
    </p:spTree>
    <p:extLst>
      <p:ext uri="{BB962C8B-B14F-4D97-AF65-F5344CB8AC3E}">
        <p14:creationId xmlns:p14="http://schemas.microsoft.com/office/powerpoint/2010/main" val="147490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9" grpId="0" build="allAtOnce"/>
      <p:bldP spid="31761" grpId="0"/>
      <p:bldP spid="31761" grpId="1"/>
      <p:bldP spid="30" grpId="0"/>
      <p:bldP spid="3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8" y="4348163"/>
            <a:ext cx="2736850" cy="206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354133" y="4419600"/>
            <a:ext cx="946150" cy="1728788"/>
            <a:chOff x="2525" y="1842"/>
            <a:chExt cx="596" cy="1089"/>
          </a:xfrm>
        </p:grpSpPr>
        <p:sp>
          <p:nvSpPr>
            <p:cNvPr id="120850" name="Text Box 7"/>
            <p:cNvSpPr txBox="1">
              <a:spLocks noChangeArrowheads="1"/>
            </p:cNvSpPr>
            <p:nvPr/>
          </p:nvSpPr>
          <p:spPr bwMode="auto">
            <a:xfrm>
              <a:off x="2758" y="1888"/>
              <a:ext cx="3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dirty="0">
                  <a:latin typeface="Tahoma" pitchFamily="34" charset="0"/>
                </a:rPr>
                <a:t>R</a:t>
              </a:r>
            </a:p>
          </p:txBody>
        </p:sp>
        <p:grpSp>
          <p:nvGrpSpPr>
            <p:cNvPr id="120851" name="Group 8"/>
            <p:cNvGrpSpPr>
              <a:grpSpLocks/>
            </p:cNvGrpSpPr>
            <p:nvPr/>
          </p:nvGrpSpPr>
          <p:grpSpPr bwMode="auto">
            <a:xfrm>
              <a:off x="2525" y="1842"/>
              <a:ext cx="425" cy="1089"/>
              <a:chOff x="938" y="1071"/>
              <a:chExt cx="425" cy="1089"/>
            </a:xfrm>
          </p:grpSpPr>
          <p:sp>
            <p:nvSpPr>
              <p:cNvPr id="120852" name="Line 9"/>
              <p:cNvSpPr>
                <a:spLocks noChangeShapeType="1"/>
              </p:cNvSpPr>
              <p:nvPr/>
            </p:nvSpPr>
            <p:spPr bwMode="auto">
              <a:xfrm flipV="1">
                <a:off x="1156" y="1071"/>
                <a:ext cx="0" cy="5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853" name="Line 10"/>
              <p:cNvSpPr>
                <a:spLocks noChangeShapeType="1"/>
              </p:cNvSpPr>
              <p:nvPr/>
            </p:nvSpPr>
            <p:spPr bwMode="auto">
              <a:xfrm>
                <a:off x="1156" y="1616"/>
                <a:ext cx="0" cy="5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854" name="Oval 11"/>
              <p:cNvSpPr>
                <a:spLocks noChangeArrowheads="1"/>
              </p:cNvSpPr>
              <p:nvPr/>
            </p:nvSpPr>
            <p:spPr bwMode="auto">
              <a:xfrm>
                <a:off x="1111" y="1570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>
                  <a:latin typeface="Tahoma" pitchFamily="34" charset="0"/>
                </a:endParaRPr>
              </a:p>
            </p:txBody>
          </p:sp>
          <p:sp>
            <p:nvSpPr>
              <p:cNvPr id="120855" name="Line 12"/>
              <p:cNvSpPr>
                <a:spLocks noChangeShapeType="1"/>
              </p:cNvSpPr>
              <p:nvPr/>
            </p:nvSpPr>
            <p:spPr bwMode="auto">
              <a:xfrm>
                <a:off x="1227" y="1166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856" name="Text Box 13"/>
              <p:cNvSpPr txBox="1">
                <a:spLocks noChangeArrowheads="1"/>
              </p:cNvSpPr>
              <p:nvPr/>
            </p:nvSpPr>
            <p:spPr bwMode="auto">
              <a:xfrm>
                <a:off x="938" y="1919"/>
                <a:ext cx="27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dirty="0">
                    <a:latin typeface="Tahoma" pitchFamily="34" charset="0"/>
                  </a:rPr>
                  <a:t>P</a:t>
                </a:r>
              </a:p>
            </p:txBody>
          </p:sp>
          <p:sp>
            <p:nvSpPr>
              <p:cNvPr id="120857" name="Line 14"/>
              <p:cNvSpPr>
                <a:spLocks noChangeShapeType="1"/>
              </p:cNvSpPr>
              <p:nvPr/>
            </p:nvSpPr>
            <p:spPr bwMode="auto">
              <a:xfrm>
                <a:off x="975" y="1950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361403" y="1801130"/>
            <a:ext cx="1008063" cy="1728787"/>
            <a:chOff x="2517" y="1842"/>
            <a:chExt cx="635" cy="1089"/>
          </a:xfrm>
        </p:grpSpPr>
        <p:sp>
          <p:nvSpPr>
            <p:cNvPr id="120842" name="Text Box 19"/>
            <p:cNvSpPr txBox="1">
              <a:spLocks noChangeArrowheads="1"/>
            </p:cNvSpPr>
            <p:nvPr/>
          </p:nvSpPr>
          <p:spPr bwMode="auto">
            <a:xfrm>
              <a:off x="2789" y="2024"/>
              <a:ext cx="3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>
                  <a:latin typeface="Tahoma" pitchFamily="34" charset="0"/>
                </a:rPr>
                <a:t>R</a:t>
              </a:r>
            </a:p>
          </p:txBody>
        </p:sp>
        <p:grpSp>
          <p:nvGrpSpPr>
            <p:cNvPr id="120843" name="Group 20"/>
            <p:cNvGrpSpPr>
              <a:grpSpLocks/>
            </p:cNvGrpSpPr>
            <p:nvPr/>
          </p:nvGrpSpPr>
          <p:grpSpPr bwMode="auto">
            <a:xfrm>
              <a:off x="2517" y="1842"/>
              <a:ext cx="443" cy="1089"/>
              <a:chOff x="930" y="1071"/>
              <a:chExt cx="443" cy="1089"/>
            </a:xfrm>
          </p:grpSpPr>
          <p:sp>
            <p:nvSpPr>
              <p:cNvPr id="120844" name="Line 21"/>
              <p:cNvSpPr>
                <a:spLocks noChangeShapeType="1"/>
              </p:cNvSpPr>
              <p:nvPr/>
            </p:nvSpPr>
            <p:spPr bwMode="auto">
              <a:xfrm flipV="1">
                <a:off x="1156" y="1071"/>
                <a:ext cx="0" cy="5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845" name="Line 22"/>
              <p:cNvSpPr>
                <a:spLocks noChangeShapeType="1"/>
              </p:cNvSpPr>
              <p:nvPr/>
            </p:nvSpPr>
            <p:spPr bwMode="auto">
              <a:xfrm>
                <a:off x="1156" y="1616"/>
                <a:ext cx="0" cy="5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846" name="Oval 23"/>
              <p:cNvSpPr>
                <a:spLocks noChangeArrowheads="1"/>
              </p:cNvSpPr>
              <p:nvPr/>
            </p:nvSpPr>
            <p:spPr bwMode="auto">
              <a:xfrm>
                <a:off x="1111" y="1570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>
                  <a:latin typeface="Tahoma" pitchFamily="34" charset="0"/>
                </a:endParaRPr>
              </a:p>
            </p:txBody>
          </p:sp>
          <p:sp>
            <p:nvSpPr>
              <p:cNvPr id="120847" name="Line 24"/>
              <p:cNvSpPr>
                <a:spLocks noChangeShapeType="1"/>
              </p:cNvSpPr>
              <p:nvPr/>
            </p:nvSpPr>
            <p:spPr bwMode="auto">
              <a:xfrm>
                <a:off x="1237" y="1277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848" name="Text Box 25"/>
              <p:cNvSpPr txBox="1">
                <a:spLocks noChangeArrowheads="1"/>
              </p:cNvSpPr>
              <p:nvPr/>
            </p:nvSpPr>
            <p:spPr bwMode="auto">
              <a:xfrm>
                <a:off x="930" y="1752"/>
                <a:ext cx="27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>
                    <a:latin typeface="Tahoma" pitchFamily="34" charset="0"/>
                  </a:rPr>
                  <a:t>P</a:t>
                </a:r>
              </a:p>
            </p:txBody>
          </p:sp>
          <p:sp>
            <p:nvSpPr>
              <p:cNvPr id="120849" name="Line 26"/>
              <p:cNvSpPr>
                <a:spLocks noChangeShapeType="1"/>
              </p:cNvSpPr>
              <p:nvPr/>
            </p:nvSpPr>
            <p:spPr bwMode="auto">
              <a:xfrm>
                <a:off x="975" y="1752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E0C3DCBF-E6E5-4C2E-A194-B29F901C2F45}"/>
              </a:ext>
            </a:extLst>
          </p:cNvPr>
          <p:cNvSpPr/>
          <p:nvPr/>
        </p:nvSpPr>
        <p:spPr>
          <a:xfrm>
            <a:off x="4486081" y="4790788"/>
            <a:ext cx="4165794" cy="1206399"/>
          </a:xfrm>
          <a:prstGeom prst="roundRect">
            <a:avLst/>
          </a:prstGeom>
          <a:noFill/>
          <a:ln w="28575">
            <a:solidFill>
              <a:srgbClr val="009C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MONDE MATÉRIEL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Objets / événements</a:t>
            </a:r>
            <a:endParaRPr lang="fr-FR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30B4A9A7-7CE5-451C-909B-54736849F159}"/>
              </a:ext>
            </a:extLst>
          </p:cNvPr>
          <p:cNvSpPr/>
          <p:nvPr/>
        </p:nvSpPr>
        <p:spPr>
          <a:xfrm>
            <a:off x="4457509" y="1871874"/>
            <a:ext cx="4165795" cy="1206399"/>
          </a:xfrm>
          <a:prstGeom prst="roundRect">
            <a:avLst/>
          </a:prstGeom>
          <a:noFill/>
          <a:ln w="28575">
            <a:solidFill>
              <a:srgbClr val="009C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MONDE DES THÉORIES ET DES MODÈLES</a:t>
            </a:r>
            <a:endParaRPr lang="fr-FR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E8D666E-527A-4830-8D9B-B1D326A4390F}"/>
              </a:ext>
            </a:extLst>
          </p:cNvPr>
          <p:cNvCxnSpPr>
            <a:cxnSpLocks/>
          </p:cNvCxnSpPr>
          <p:nvPr/>
        </p:nvCxnSpPr>
        <p:spPr>
          <a:xfrm>
            <a:off x="6568978" y="3069452"/>
            <a:ext cx="0" cy="1721336"/>
          </a:xfrm>
          <a:prstGeom prst="straightConnector1">
            <a:avLst/>
          </a:prstGeom>
          <a:ln w="57150">
            <a:solidFill>
              <a:srgbClr val="009CE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62649D22-1872-12E0-276E-6802E72B5670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36CA1A90-D038-7CF4-7073-A65E6364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991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8969" y="393003"/>
            <a:ext cx="8135257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200" dirty="0">
                <a:latin typeface="Gadugi" panose="020B0502040204020203" pitchFamily="34" charset="0"/>
              </a:rPr>
              <a:t>Une démarche qui est intimement liée à la </a:t>
            </a:r>
            <a:r>
              <a:rPr lang="fr-FR" sz="3200" b="1" dirty="0">
                <a:latin typeface="Gadugi" panose="020B0502040204020203" pitchFamily="34" charset="0"/>
              </a:rPr>
              <a:t>pratique expérimentale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B2FBE41-A22D-4D3A-BA81-337AE9DA1E5D}"/>
              </a:ext>
            </a:extLst>
          </p:cNvPr>
          <p:cNvCxnSpPr>
            <a:cxnSpLocks/>
          </p:cNvCxnSpPr>
          <p:nvPr/>
        </p:nvCxnSpPr>
        <p:spPr>
          <a:xfrm>
            <a:off x="4395346" y="2811234"/>
            <a:ext cx="0" cy="2149056"/>
          </a:xfrm>
          <a:prstGeom prst="straightConnector1">
            <a:avLst/>
          </a:prstGeom>
          <a:ln w="76200">
            <a:solidFill>
              <a:srgbClr val="FF006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451D47D-3050-456E-8647-24335A4F5FB7}"/>
              </a:ext>
            </a:extLst>
          </p:cNvPr>
          <p:cNvSpPr/>
          <p:nvPr/>
        </p:nvSpPr>
        <p:spPr>
          <a:xfrm>
            <a:off x="2312449" y="4960290"/>
            <a:ext cx="4165794" cy="120639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MONDE MATÉRIEL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Objets / événements</a:t>
            </a:r>
            <a:endParaRPr lang="fr-FR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F075161-FDD2-4CFD-A4ED-60D21121E87E}"/>
              </a:ext>
            </a:extLst>
          </p:cNvPr>
          <p:cNvSpPr/>
          <p:nvPr/>
        </p:nvSpPr>
        <p:spPr>
          <a:xfrm>
            <a:off x="2303905" y="1599402"/>
            <a:ext cx="4165795" cy="120639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MONDE DES THÉORIES ET DES MODÈLES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Lois, relations, concepts</a:t>
            </a:r>
            <a:endParaRPr lang="fr-FR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B7AC484F-A069-4363-BB77-9B565D5CB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156096"/>
            <a:ext cx="3832226" cy="1201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ts val="1500"/>
              </a:spcBef>
              <a:buClr>
                <a:srgbClr val="5A84D8"/>
              </a:buClr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00B050"/>
                </a:solidFill>
                <a:latin typeface="Gadugi" panose="020B0502040204020203" pitchFamily="34" charset="0"/>
                <a:cs typeface="Times New Roman" pitchFamily="18" charset="0"/>
              </a:rPr>
              <a:t>Ce qui </a:t>
            </a:r>
            <a:r>
              <a:rPr lang="en-GB" sz="2400" b="1" dirty="0" err="1">
                <a:solidFill>
                  <a:srgbClr val="00B050"/>
                </a:solidFill>
                <a:latin typeface="Gadugi" panose="020B0502040204020203" pitchFamily="34" charset="0"/>
                <a:cs typeface="Times New Roman" pitchFamily="18" charset="0"/>
              </a:rPr>
              <a:t>donne</a:t>
            </a:r>
            <a:r>
              <a:rPr lang="en-GB" sz="2400" b="1" dirty="0">
                <a:solidFill>
                  <a:srgbClr val="00B050"/>
                </a:solidFill>
                <a:latin typeface="Gadugi" panose="020B0502040204020203" pitchFamily="34" charset="0"/>
                <a:cs typeface="Times New Roman" pitchFamily="18" charset="0"/>
              </a:rPr>
              <a:t> du </a:t>
            </a:r>
            <a:r>
              <a:rPr lang="en-GB" sz="2400" b="1" dirty="0" err="1">
                <a:solidFill>
                  <a:srgbClr val="00B050"/>
                </a:solidFill>
                <a:latin typeface="Gadugi" panose="020B0502040204020203" pitchFamily="34" charset="0"/>
                <a:cs typeface="Times New Roman" pitchFamily="18" charset="0"/>
              </a:rPr>
              <a:t>sens</a:t>
            </a:r>
            <a:br>
              <a:rPr lang="en-GB" sz="2400" b="1" dirty="0">
                <a:solidFill>
                  <a:srgbClr val="FF3366"/>
                </a:solidFill>
                <a:latin typeface="Gadugi" panose="020B0502040204020203" pitchFamily="34" charset="0"/>
                <a:cs typeface="Times New Roman" pitchFamily="18" charset="0"/>
              </a:rPr>
            </a:br>
            <a:br>
              <a:rPr lang="en-GB" sz="2400" b="1" dirty="0">
                <a:solidFill>
                  <a:srgbClr val="FF3366"/>
                </a:solidFill>
                <a:latin typeface="Gadugi" panose="020B0502040204020203" pitchFamily="34" charset="0"/>
                <a:cs typeface="Times New Roman" pitchFamily="18" charset="0"/>
              </a:rPr>
            </a:br>
            <a:r>
              <a:rPr lang="en-GB" sz="2400" b="1" dirty="0">
                <a:solidFill>
                  <a:srgbClr val="FF0000"/>
                </a:solidFill>
                <a:latin typeface="Gadugi" panose="020B0502040204020203" pitchFamily="34" charset="0"/>
                <a:cs typeface="Times New Roman" pitchFamily="18" charset="0"/>
              </a:rPr>
              <a:t>Ce qui </a:t>
            </a:r>
            <a:r>
              <a:rPr lang="en-GB" sz="2400" b="1" dirty="0" err="1">
                <a:solidFill>
                  <a:srgbClr val="FF0000"/>
                </a:solidFill>
                <a:latin typeface="Gadugi" panose="020B0502040204020203" pitchFamily="34" charset="0"/>
                <a:cs typeface="Times New Roman" pitchFamily="18" charset="0"/>
              </a:rPr>
              <a:t>est</a:t>
            </a:r>
            <a:r>
              <a:rPr lang="en-GB" sz="2400" b="1" dirty="0">
                <a:solidFill>
                  <a:srgbClr val="FF0000"/>
                </a:solidFill>
                <a:latin typeface="Gadugi" panose="020B0502040204020203" pitchFamily="34" charset="0"/>
                <a:cs typeface="Times New Roman" pitchFamily="18" charset="0"/>
              </a:rPr>
              <a:t> difficile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146AA5EE-F17A-4DD5-8503-D632F46C8681}"/>
              </a:ext>
            </a:extLst>
          </p:cNvPr>
          <p:cNvSpPr/>
          <p:nvPr/>
        </p:nvSpPr>
        <p:spPr>
          <a:xfrm>
            <a:off x="2443162" y="5456383"/>
            <a:ext cx="587229" cy="587229"/>
          </a:xfrm>
          <a:prstGeom prst="arc">
            <a:avLst>
              <a:gd name="adj1" fmla="val 16200000"/>
              <a:gd name="adj2" fmla="val 13228745"/>
            </a:avLst>
          </a:prstGeom>
          <a:ln w="28575">
            <a:solidFill>
              <a:srgbClr val="FF006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4B0AA97B-893F-485E-8063-83BA4875AA30}"/>
              </a:ext>
            </a:extLst>
          </p:cNvPr>
          <p:cNvSpPr/>
          <p:nvPr/>
        </p:nvSpPr>
        <p:spPr>
          <a:xfrm>
            <a:off x="2414585" y="2138606"/>
            <a:ext cx="587229" cy="587229"/>
          </a:xfrm>
          <a:prstGeom prst="arc">
            <a:avLst>
              <a:gd name="adj1" fmla="val 16200000"/>
              <a:gd name="adj2" fmla="val 13228745"/>
            </a:avLst>
          </a:prstGeom>
          <a:ln w="28575">
            <a:solidFill>
              <a:srgbClr val="FF006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769664D-807F-D7F9-C594-FF02625D3AF4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</a:t>
            </a:r>
          </a:p>
        </p:txBody>
      </p:sp>
    </p:spTree>
    <p:extLst>
      <p:ext uri="{BB962C8B-B14F-4D97-AF65-F5344CB8AC3E}">
        <p14:creationId xmlns:p14="http://schemas.microsoft.com/office/powerpoint/2010/main" val="322022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5738" y="300561"/>
            <a:ext cx="8772524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200" dirty="0">
                <a:latin typeface="Gadugi" panose="020B0502040204020203" pitchFamily="34" charset="0"/>
              </a:rPr>
              <a:t>Le réel pour construire des savoirs théoriques…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A9BE845-3716-4186-B9AA-5224A328692F}"/>
              </a:ext>
            </a:extLst>
          </p:cNvPr>
          <p:cNvSpPr/>
          <p:nvPr/>
        </p:nvSpPr>
        <p:spPr>
          <a:xfrm>
            <a:off x="2631245" y="5311265"/>
            <a:ext cx="3881510" cy="106130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MONDE MATÉRIEL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Objets / événements</a:t>
            </a:r>
            <a:endParaRPr lang="fr-FR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08BD9D9-F911-4843-B393-FF4B961B3524}"/>
              </a:ext>
            </a:extLst>
          </p:cNvPr>
          <p:cNvSpPr/>
          <p:nvPr/>
        </p:nvSpPr>
        <p:spPr>
          <a:xfrm>
            <a:off x="2631245" y="1374094"/>
            <a:ext cx="3881510" cy="906144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MONDE THÉORIQUE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Lois, relations, concepts…</a:t>
            </a:r>
            <a:endParaRPr lang="fr-FR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3D0EF46-B0FF-45D0-B57F-CC8DCE420214}"/>
              </a:ext>
            </a:extLst>
          </p:cNvPr>
          <p:cNvSpPr txBox="1"/>
          <p:nvPr/>
        </p:nvSpPr>
        <p:spPr>
          <a:xfrm rot="17764890">
            <a:off x="2727461" y="2680445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>
                <a:solidFill>
                  <a:srgbClr val="FF0066"/>
                </a:solidFill>
              </a:rPr>
              <a:t>Abstraction</a:t>
            </a:r>
            <a:br>
              <a:rPr lang="fr-FR" sz="1600" dirty="0">
                <a:solidFill>
                  <a:srgbClr val="FF0066"/>
                </a:solidFill>
              </a:rPr>
            </a:br>
            <a:r>
              <a:rPr lang="fr-FR" sz="1600" dirty="0">
                <a:solidFill>
                  <a:srgbClr val="FF0066"/>
                </a:solidFill>
              </a:rPr>
              <a:t>Induction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5D1F8E5-BD10-4663-8ADB-BD98BEFDA96A}"/>
              </a:ext>
            </a:extLst>
          </p:cNvPr>
          <p:cNvSpPr txBox="1"/>
          <p:nvPr/>
        </p:nvSpPr>
        <p:spPr>
          <a:xfrm>
            <a:off x="5835376" y="3013797"/>
            <a:ext cx="214725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Équation de réaction</a:t>
            </a:r>
            <a:br>
              <a:rPr lang="fr-FR" sz="1400" dirty="0"/>
            </a:br>
            <a:r>
              <a:rPr lang="fr-FR" sz="1400" dirty="0"/>
              <a:t>Modèle du rayon lumineux</a:t>
            </a:r>
          </a:p>
          <a:p>
            <a:r>
              <a:rPr lang="fr-FR" sz="1400" dirty="0"/>
              <a:t>Modèle de l’œil</a:t>
            </a:r>
          </a:p>
          <a:p>
            <a:r>
              <a:rPr lang="fr-FR" sz="1400" dirty="0"/>
              <a:t>Modèle de l’atome</a:t>
            </a:r>
          </a:p>
          <a:p>
            <a:r>
              <a:rPr lang="fr-FR" sz="1400" dirty="0"/>
              <a:t>Modèle du pendule simple</a:t>
            </a:r>
          </a:p>
          <a:p>
            <a:r>
              <a:rPr lang="fr-FR" sz="1400" dirty="0"/>
              <a:t>Onde</a:t>
            </a:r>
          </a:p>
          <a:p>
            <a:r>
              <a:rPr lang="fr-FR" sz="1400" dirty="0"/>
              <a:t>…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F73EBFF-53A6-4F4A-894E-5A67C4AB5919}"/>
              </a:ext>
            </a:extLst>
          </p:cNvPr>
          <p:cNvSpPr txBox="1"/>
          <p:nvPr/>
        </p:nvSpPr>
        <p:spPr>
          <a:xfrm>
            <a:off x="361917" y="3324371"/>
            <a:ext cx="2432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Lien(s) mouvement / actions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EDB7043-39DA-4321-A98B-2813577774CA}"/>
              </a:ext>
            </a:extLst>
          </p:cNvPr>
          <p:cNvSpPr txBox="1"/>
          <p:nvPr/>
        </p:nvSpPr>
        <p:spPr>
          <a:xfrm>
            <a:off x="361916" y="3712666"/>
            <a:ext cx="2122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Lien hauteur / fréquence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84FBB70-16B2-410E-9297-80245A011558}"/>
              </a:ext>
            </a:extLst>
          </p:cNvPr>
          <p:cNvSpPr txBox="1"/>
          <p:nvPr/>
        </p:nvSpPr>
        <p:spPr>
          <a:xfrm>
            <a:off x="5766152" y="2367310"/>
            <a:ext cx="337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66"/>
                </a:solidFill>
              </a:rPr>
              <a:t>Descriptions </a:t>
            </a:r>
            <a:br>
              <a:rPr lang="fr-FR" dirty="0">
                <a:solidFill>
                  <a:srgbClr val="FF0066"/>
                </a:solidFill>
              </a:rPr>
            </a:br>
            <a:r>
              <a:rPr lang="fr-FR" dirty="0">
                <a:solidFill>
                  <a:srgbClr val="FF0066"/>
                </a:solidFill>
              </a:rPr>
              <a:t>/ représentations conceptuelles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0D42069-F839-489D-B218-BC0F62B9CCE9}"/>
              </a:ext>
            </a:extLst>
          </p:cNvPr>
          <p:cNvSpPr txBox="1"/>
          <p:nvPr/>
        </p:nvSpPr>
        <p:spPr>
          <a:xfrm>
            <a:off x="372726" y="4128629"/>
            <a:ext cx="20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Liens état / température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2E31CC7-7979-46DB-AE76-C0CF4FF94B16}"/>
              </a:ext>
            </a:extLst>
          </p:cNvPr>
          <p:cNvSpPr txBox="1"/>
          <p:nvPr/>
        </p:nvSpPr>
        <p:spPr>
          <a:xfrm>
            <a:off x="302386" y="2713135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66"/>
                </a:solidFill>
              </a:rPr>
              <a:t>Construire des </a:t>
            </a:r>
          </a:p>
          <a:p>
            <a:r>
              <a:rPr lang="fr-FR" dirty="0">
                <a:solidFill>
                  <a:srgbClr val="FF0066"/>
                </a:solidFill>
              </a:rPr>
              <a:t>phénoménologies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3FF29A8F-0C15-440F-8D38-99C0571744C4}"/>
              </a:ext>
            </a:extLst>
          </p:cNvPr>
          <p:cNvCxnSpPr>
            <a:cxnSpLocks/>
          </p:cNvCxnSpPr>
          <p:nvPr/>
        </p:nvCxnSpPr>
        <p:spPr>
          <a:xfrm flipV="1">
            <a:off x="5848792" y="3008144"/>
            <a:ext cx="0" cy="1964567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D50CD737-B5B3-4F4B-B1B9-B2129013C964}"/>
              </a:ext>
            </a:extLst>
          </p:cNvPr>
          <p:cNvCxnSpPr/>
          <p:nvPr/>
        </p:nvCxnSpPr>
        <p:spPr>
          <a:xfrm flipV="1">
            <a:off x="398780" y="3332778"/>
            <a:ext cx="0" cy="1138495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70CE434A-2D3C-42DA-9568-EE37188CDCA2}"/>
              </a:ext>
            </a:extLst>
          </p:cNvPr>
          <p:cNvCxnSpPr>
            <a:cxnSpLocks/>
            <a:stCxn id="8" idx="3"/>
            <a:endCxn id="15" idx="0"/>
          </p:cNvCxnSpPr>
          <p:nvPr/>
        </p:nvCxnSpPr>
        <p:spPr>
          <a:xfrm>
            <a:off x="6512755" y="1827166"/>
            <a:ext cx="942321" cy="540144"/>
          </a:xfrm>
          <a:prstGeom prst="bentConnector2">
            <a:avLst/>
          </a:prstGeom>
          <a:ln w="12700">
            <a:solidFill>
              <a:srgbClr val="FF006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66563EC7-1379-44DE-9CAD-498617028D84}"/>
              </a:ext>
            </a:extLst>
          </p:cNvPr>
          <p:cNvSpPr txBox="1"/>
          <p:nvPr/>
        </p:nvSpPr>
        <p:spPr>
          <a:xfrm>
            <a:off x="372726" y="121583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66"/>
                </a:solidFill>
              </a:rPr>
              <a:t>Lois, relations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D7168A8-8F6B-42D1-928F-19E9DBF7E5A1}"/>
              </a:ext>
            </a:extLst>
          </p:cNvPr>
          <p:cNvSpPr txBox="1"/>
          <p:nvPr/>
        </p:nvSpPr>
        <p:spPr>
          <a:xfrm>
            <a:off x="387414" y="1497654"/>
            <a:ext cx="1848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Loi d’Ohm</a:t>
            </a:r>
          </a:p>
          <a:p>
            <a:r>
              <a:rPr lang="fr-FR" sz="1400" dirty="0"/>
              <a:t>Lois de Snell-Descartes</a:t>
            </a:r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3F99142D-281E-4BD7-B0A1-CE963BC45040}"/>
              </a:ext>
            </a:extLst>
          </p:cNvPr>
          <p:cNvSpPr/>
          <p:nvPr/>
        </p:nvSpPr>
        <p:spPr>
          <a:xfrm>
            <a:off x="3518473" y="2308127"/>
            <a:ext cx="880884" cy="3003138"/>
          </a:xfrm>
          <a:custGeom>
            <a:avLst/>
            <a:gdLst>
              <a:gd name="connsiteX0" fmla="*/ 304949 w 304949"/>
              <a:gd name="connsiteY0" fmla="*/ 2261937 h 2261937"/>
              <a:gd name="connsiteX1" fmla="*/ 149 w 304949"/>
              <a:gd name="connsiteY1" fmla="*/ 1171074 h 2261937"/>
              <a:gd name="connsiteX2" fmla="*/ 272865 w 304949"/>
              <a:gd name="connsiteY2" fmla="*/ 0 h 22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949" h="2261937">
                <a:moveTo>
                  <a:pt x="304949" y="2261937"/>
                </a:moveTo>
                <a:cubicBezTo>
                  <a:pt x="155222" y="1905000"/>
                  <a:pt x="5496" y="1548063"/>
                  <a:pt x="149" y="1171074"/>
                </a:cubicBezTo>
                <a:cubicBezTo>
                  <a:pt x="-5198" y="794085"/>
                  <a:pt x="133833" y="397042"/>
                  <a:pt x="272865" y="0"/>
                </a:cubicBezTo>
              </a:path>
            </a:pathLst>
          </a:custGeom>
          <a:noFill/>
          <a:ln w="38100">
            <a:solidFill>
              <a:srgbClr val="FF0066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DF4D557-835F-A041-8EC9-2594795A56A6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</a:t>
            </a:r>
          </a:p>
        </p:txBody>
      </p:sp>
    </p:spTree>
    <p:extLst>
      <p:ext uri="{BB962C8B-B14F-4D97-AF65-F5344CB8AC3E}">
        <p14:creationId xmlns:p14="http://schemas.microsoft.com/office/powerpoint/2010/main" val="277249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5" grpId="0"/>
      <p:bldP spid="16" grpId="0"/>
      <p:bldP spid="17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6503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200" dirty="0">
                <a:latin typeface="Gadugi" panose="020B0502040204020203" pitchFamily="34" charset="0"/>
              </a:rPr>
              <a:t>Des exemples de modèles descriptifs…</a:t>
            </a:r>
            <a:br>
              <a:rPr lang="fr-FR" sz="3200" dirty="0">
                <a:latin typeface="Gadugi" panose="020B0502040204020203" pitchFamily="34" charset="0"/>
              </a:rPr>
            </a:br>
            <a:r>
              <a:rPr lang="fr-FR" sz="2400" dirty="0">
                <a:latin typeface="Gadugi" panose="020B0502040204020203" pitchFamily="34" charset="0"/>
              </a:rPr>
              <a:t>le modèle est ce qui </a:t>
            </a:r>
            <a:r>
              <a:rPr lang="fr-FR" sz="2400" i="1" dirty="0">
                <a:latin typeface="Gadugi" panose="020B0502040204020203" pitchFamily="34" charset="0"/>
              </a:rPr>
              <a:t>imite </a:t>
            </a:r>
            <a:r>
              <a:rPr lang="fr-FR" sz="2400" dirty="0">
                <a:latin typeface="Gadugi" panose="020B0502040204020203" pitchFamily="34" charset="0"/>
              </a:rPr>
              <a:t>la réalité, une réalité idéalisée…</a:t>
            </a:r>
            <a:endParaRPr lang="fr-FR" sz="3200" dirty="0">
              <a:latin typeface="Gadugi" panose="020B0502040204020203" pitchFamily="34" charset="0"/>
            </a:endParaRPr>
          </a:p>
        </p:txBody>
      </p:sp>
      <p:pic>
        <p:nvPicPr>
          <p:cNvPr id="5" name="Image 4" descr="Une image contenant texte, intérieur, très coloré, encombré&#10;&#10;Description générée automatiquement">
            <a:extLst>
              <a:ext uri="{FF2B5EF4-FFF2-40B4-BE49-F238E27FC236}">
                <a16:creationId xmlns:a16="http://schemas.microsoft.com/office/drawing/2014/main" id="{5074ACF0-168D-4D5F-9763-32A6EE2F46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25" y="1508033"/>
            <a:ext cx="5915750" cy="512303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85BC7E7-C1BA-E331-B21F-1200E3B845DE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</a:t>
            </a:r>
          </a:p>
        </p:txBody>
      </p:sp>
    </p:spTree>
    <p:extLst>
      <p:ext uri="{BB962C8B-B14F-4D97-AF65-F5344CB8AC3E}">
        <p14:creationId xmlns:p14="http://schemas.microsoft.com/office/powerpoint/2010/main" val="21715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3832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200" dirty="0">
                <a:latin typeface="Gadugi" panose="020B0502040204020203" pitchFamily="34" charset="0"/>
              </a:rPr>
              <a:t>Des exemples de modèles descriptifs…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E72B98-C439-4DA8-A650-12DD70B4C665}"/>
              </a:ext>
            </a:extLst>
          </p:cNvPr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Caractérisation de la démarche de modélisation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0313785-F953-4B69-A311-BBF435F987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98" y="1174315"/>
            <a:ext cx="2657475" cy="18796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3297233-7826-4A9E-8B4E-9ECB7D6E57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461" y="1157428"/>
            <a:ext cx="1571625" cy="24360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24979C-71F5-4B68-9EDB-D2C51A053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47" y="4152488"/>
            <a:ext cx="1571625" cy="11049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6D60AA27-D388-4C2F-9543-74F88D2CE25C}"/>
              </a:ext>
            </a:extLst>
          </p:cNvPr>
          <p:cNvGrpSpPr/>
          <p:nvPr/>
        </p:nvGrpSpPr>
        <p:grpSpPr>
          <a:xfrm>
            <a:off x="6799516" y="4352925"/>
            <a:ext cx="2232456" cy="2505075"/>
            <a:chOff x="6799516" y="4352925"/>
            <a:chExt cx="2232456" cy="2505075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0C103CE-7BF8-425A-BF66-7E6287243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372" y="4352925"/>
              <a:ext cx="609600" cy="2505075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926774C-32E1-469E-A503-71AB44955729}"/>
                </a:ext>
              </a:extLst>
            </p:cNvPr>
            <p:cNvSpPr txBox="1"/>
            <p:nvPr/>
          </p:nvSpPr>
          <p:spPr>
            <a:xfrm>
              <a:off x="6799516" y="5940523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voire même : 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2E4E77E5-4FC4-4096-9B23-0E56BFD79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3" y="3662362"/>
            <a:ext cx="2400300" cy="138112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D82EB8D-8503-4E2E-900F-BC133AC3CC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386832"/>
            <a:ext cx="2771775" cy="1714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57BB3863-B9FC-4DCC-85F8-8FA50371BCE6}"/>
                  </a:ext>
                </a:extLst>
              </p:cNvPr>
              <p:cNvSpPr txBox="1"/>
              <p:nvPr/>
            </p:nvSpPr>
            <p:spPr>
              <a:xfrm>
                <a:off x="3126690" y="3875489"/>
                <a:ext cx="41305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𝐶𝑂𝑂𝐻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+ 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⇌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𝐶𝑂𝑂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57BB3863-B9FC-4DCC-85F8-8FA50371B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690" y="3875489"/>
                <a:ext cx="4130554" cy="276999"/>
              </a:xfrm>
              <a:prstGeom prst="rect">
                <a:avLst/>
              </a:prstGeom>
              <a:blipFill>
                <a:blip r:embed="rId10"/>
                <a:stretch>
                  <a:fillRect l="-2068" b="-1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e 5">
            <a:extLst>
              <a:ext uri="{FF2B5EF4-FFF2-40B4-BE49-F238E27FC236}">
                <a16:creationId xmlns:a16="http://schemas.microsoft.com/office/drawing/2014/main" id="{9A2A8CF4-3ECE-486B-AA06-4E25871DBE26}"/>
              </a:ext>
            </a:extLst>
          </p:cNvPr>
          <p:cNvGrpSpPr/>
          <p:nvPr/>
        </p:nvGrpSpPr>
        <p:grpSpPr>
          <a:xfrm>
            <a:off x="2417078" y="5201142"/>
            <a:ext cx="2840967" cy="1656858"/>
            <a:chOff x="2417078" y="5201142"/>
            <a:chExt cx="2840967" cy="165685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86C650A-FA67-4EE8-BBE1-3D3048BB5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7078" y="5201142"/>
              <a:ext cx="2349659" cy="1656858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B46E4EF-A3A7-4F61-8336-1221B666A3B5}"/>
                </a:ext>
              </a:extLst>
            </p:cNvPr>
            <p:cNvSpPr txBox="1"/>
            <p:nvPr/>
          </p:nvSpPr>
          <p:spPr>
            <a:xfrm>
              <a:off x="3672355" y="5320415"/>
              <a:ext cx="158569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 l’action de la raquette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C95A4F72-586E-D53E-B3BB-7A3D561B6E89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</a:t>
            </a:r>
          </a:p>
        </p:txBody>
      </p:sp>
    </p:spTree>
    <p:extLst>
      <p:ext uri="{BB962C8B-B14F-4D97-AF65-F5344CB8AC3E}">
        <p14:creationId xmlns:p14="http://schemas.microsoft.com/office/powerpoint/2010/main" val="283612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7548" y="107156"/>
            <a:ext cx="82296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200" dirty="0">
                <a:latin typeface="Gadugi" panose="020B0502040204020203" pitchFamily="34" charset="0"/>
              </a:rPr>
              <a:t>Une </a:t>
            </a:r>
            <a:r>
              <a:rPr lang="fr-FR" sz="3200" i="1" dirty="0">
                <a:latin typeface="Gadugi" panose="020B0502040204020203" pitchFamily="34" charset="0"/>
              </a:rPr>
              <a:t>modélisation</a:t>
            </a:r>
            <a:r>
              <a:rPr lang="fr-FR" sz="3200" dirty="0">
                <a:latin typeface="Gadugi" panose="020B0502040204020203" pitchFamily="34" charset="0"/>
              </a:rPr>
              <a:t>… de l’activité scientifique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F7DFF81-BE0B-4AA7-82A8-0843E6670CA0}"/>
              </a:ext>
            </a:extLst>
          </p:cNvPr>
          <p:cNvSpPr/>
          <p:nvPr/>
        </p:nvSpPr>
        <p:spPr>
          <a:xfrm>
            <a:off x="0" y="2167464"/>
            <a:ext cx="4200040" cy="213489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Construire</a:t>
            </a:r>
            <a:r>
              <a:rPr lang="fr-FR" sz="2400" dirty="0"/>
              <a:t> des éléments théoriques,</a:t>
            </a:r>
          </a:p>
          <a:p>
            <a:pPr algn="ctr"/>
            <a:r>
              <a:rPr lang="fr-FR" sz="2400" dirty="0"/>
              <a:t>leur donner du sens…</a:t>
            </a:r>
          </a:p>
          <a:p>
            <a:pPr algn="ctr"/>
            <a:r>
              <a:rPr lang="fr-FR" sz="2400" dirty="0"/>
              <a:t> à partir du </a:t>
            </a:r>
            <a:r>
              <a:rPr lang="fr-FR" sz="2400" b="1" dirty="0"/>
              <a:t>monde matériel ?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B279E0E-9ADA-4F08-A0BF-FACE2F7618FE}"/>
              </a:ext>
            </a:extLst>
          </p:cNvPr>
          <p:cNvSpPr/>
          <p:nvPr/>
        </p:nvSpPr>
        <p:spPr>
          <a:xfrm>
            <a:off x="4943959" y="3049744"/>
            <a:ext cx="4200040" cy="2134891"/>
          </a:xfrm>
          <a:prstGeom prst="roundRect">
            <a:avLst/>
          </a:prstGeom>
          <a:solidFill>
            <a:srgbClr val="009CE1"/>
          </a:solidFill>
          <a:ln>
            <a:solidFill>
              <a:srgbClr val="009C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Exploiter</a:t>
            </a:r>
            <a:r>
              <a:rPr lang="fr-FR" sz="2400" dirty="0"/>
              <a:t> des éléments théoriques,</a:t>
            </a:r>
          </a:p>
          <a:p>
            <a:pPr algn="ctr"/>
            <a:r>
              <a:rPr lang="fr-FR" sz="2400" dirty="0"/>
              <a:t>pour traiter</a:t>
            </a:r>
          </a:p>
          <a:p>
            <a:pPr algn="ctr"/>
            <a:r>
              <a:rPr lang="fr-FR" sz="2400" dirty="0"/>
              <a:t>du </a:t>
            </a:r>
            <a:r>
              <a:rPr lang="fr-FR" sz="2400" b="1" dirty="0"/>
              <a:t>monde matériel</a:t>
            </a:r>
          </a:p>
          <a:p>
            <a:pPr algn="ctr"/>
            <a:r>
              <a:rPr lang="fr-FR" sz="2000" dirty="0"/>
              <a:t>(description, interprétation, prévision…)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FF86891-4CFD-426E-9B44-B2216CB13325}"/>
              </a:ext>
            </a:extLst>
          </p:cNvPr>
          <p:cNvSpPr/>
          <p:nvPr/>
        </p:nvSpPr>
        <p:spPr>
          <a:xfrm>
            <a:off x="2303905" y="5394215"/>
            <a:ext cx="4165794" cy="120639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MONDE MATÉRIEL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Objets / événements</a:t>
            </a:r>
            <a:endParaRPr lang="fr-FR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FED1EC7-53F4-43FB-8694-3E98D6A7BE38}"/>
              </a:ext>
            </a:extLst>
          </p:cNvPr>
          <p:cNvSpPr/>
          <p:nvPr/>
        </p:nvSpPr>
        <p:spPr>
          <a:xfrm>
            <a:off x="2303905" y="856275"/>
            <a:ext cx="4165795" cy="120639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MONDE DES THÉORIES ET DES MODÈLES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Lois, relations, concepts</a:t>
            </a:r>
            <a:endParaRPr lang="fr-FR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EAEB3014-6C73-4D2F-AF58-02C40462F8EC}"/>
              </a:ext>
            </a:extLst>
          </p:cNvPr>
          <p:cNvSpPr/>
          <p:nvPr/>
        </p:nvSpPr>
        <p:spPr>
          <a:xfrm>
            <a:off x="3852476" y="2062675"/>
            <a:ext cx="534326" cy="3331539"/>
          </a:xfrm>
          <a:custGeom>
            <a:avLst/>
            <a:gdLst>
              <a:gd name="connsiteX0" fmla="*/ 304949 w 304949"/>
              <a:gd name="connsiteY0" fmla="*/ 2261937 h 2261937"/>
              <a:gd name="connsiteX1" fmla="*/ 149 w 304949"/>
              <a:gd name="connsiteY1" fmla="*/ 1171074 h 2261937"/>
              <a:gd name="connsiteX2" fmla="*/ 272865 w 304949"/>
              <a:gd name="connsiteY2" fmla="*/ 0 h 22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949" h="2261937">
                <a:moveTo>
                  <a:pt x="304949" y="2261937"/>
                </a:moveTo>
                <a:cubicBezTo>
                  <a:pt x="155222" y="1905000"/>
                  <a:pt x="5496" y="1548063"/>
                  <a:pt x="149" y="1171074"/>
                </a:cubicBezTo>
                <a:cubicBezTo>
                  <a:pt x="-5198" y="794085"/>
                  <a:pt x="133833" y="397042"/>
                  <a:pt x="272865" y="0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162CDADC-DE81-4A15-A9B9-CB04F024737D}"/>
              </a:ext>
            </a:extLst>
          </p:cNvPr>
          <p:cNvSpPr/>
          <p:nvPr/>
        </p:nvSpPr>
        <p:spPr>
          <a:xfrm rot="10800000">
            <a:off x="4571997" y="2062674"/>
            <a:ext cx="534326" cy="3331541"/>
          </a:xfrm>
          <a:custGeom>
            <a:avLst/>
            <a:gdLst>
              <a:gd name="connsiteX0" fmla="*/ 304949 w 304949"/>
              <a:gd name="connsiteY0" fmla="*/ 2261937 h 2261937"/>
              <a:gd name="connsiteX1" fmla="*/ 149 w 304949"/>
              <a:gd name="connsiteY1" fmla="*/ 1171074 h 2261937"/>
              <a:gd name="connsiteX2" fmla="*/ 272865 w 304949"/>
              <a:gd name="connsiteY2" fmla="*/ 0 h 22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949" h="2261937">
                <a:moveTo>
                  <a:pt x="304949" y="2261937"/>
                </a:moveTo>
                <a:cubicBezTo>
                  <a:pt x="155222" y="1905000"/>
                  <a:pt x="5496" y="1548063"/>
                  <a:pt x="149" y="1171074"/>
                </a:cubicBezTo>
                <a:cubicBezTo>
                  <a:pt x="-5198" y="794085"/>
                  <a:pt x="133833" y="397042"/>
                  <a:pt x="272865" y="0"/>
                </a:cubicBezTo>
              </a:path>
            </a:pathLst>
          </a:custGeom>
          <a:noFill/>
          <a:ln w="38100">
            <a:solidFill>
              <a:schemeClr val="tx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4D09026-DAA0-CDF8-EA46-9B6AC576C58C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</a:t>
            </a:r>
          </a:p>
        </p:txBody>
      </p:sp>
    </p:spTree>
    <p:extLst>
      <p:ext uri="{BB962C8B-B14F-4D97-AF65-F5344CB8AC3E}">
        <p14:creationId xmlns:p14="http://schemas.microsoft.com/office/powerpoint/2010/main" val="372863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184986" y="1254259"/>
            <a:ext cx="8715945" cy="555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400" dirty="0">
                <a:latin typeface="+mn-lt"/>
              </a:rPr>
              <a:t>Faire de la physique et de la chimie, c’est modéliser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400" dirty="0">
                <a:latin typeface="+mn-lt"/>
              </a:rPr>
              <a:t>Masquer cette activité de modélisation peut être source d’arbitraire ou de difficulté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400" dirty="0">
                <a:latin typeface="+mn-lt"/>
              </a:rPr>
              <a:t>L’assumer et l’expliciter permet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fr-FR" sz="2400" dirty="0">
                <a:latin typeface="+mn-lt"/>
              </a:rPr>
              <a:t>de donner une image plus authentique de la discipline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fr-FR" sz="2400" dirty="0">
                <a:latin typeface="+mn-lt"/>
              </a:rPr>
              <a:t>d’anticiper et de comprendre les difficultés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400" dirty="0">
                <a:latin typeface="+mn-lt"/>
              </a:rPr>
              <a:t>Faire modéliser et pas seulement enseigner des modèles…</a:t>
            </a:r>
          </a:p>
          <a:p>
            <a:pPr>
              <a:lnSpc>
                <a:spcPct val="150000"/>
              </a:lnSpc>
            </a:pPr>
            <a:endParaRPr lang="fr-FR" sz="2400" dirty="0">
              <a:latin typeface="+mn-lt"/>
            </a:endParaRP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E71664A6-87D9-42C6-BFAC-BF7FE2F0C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74" y="192887"/>
            <a:ext cx="8229600" cy="11430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FR" sz="2800" dirty="0">
                <a:latin typeface="+mn-lt"/>
              </a:rPr>
              <a:t>Pourquoi est-ce important pour l’apprentissage ?</a:t>
            </a:r>
            <a:endParaRPr lang="fr-FR" sz="3200" b="1" dirty="0">
              <a:latin typeface="+mn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1862066-5D82-D8C9-32B5-638CC095255C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</a:t>
            </a:r>
          </a:p>
        </p:txBody>
      </p:sp>
    </p:spTree>
    <p:extLst>
      <p:ext uri="{BB962C8B-B14F-4D97-AF65-F5344CB8AC3E}">
        <p14:creationId xmlns:p14="http://schemas.microsoft.com/office/powerpoint/2010/main" val="147054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305183-5798-E4C2-7E0B-43E96D46B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3200" dirty="0"/>
              <a:t>État des lieux et caractéristiques du sujet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/>
              <a:t>L’activité de modélisation au cœur de l’apprentissage de mécanique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/>
              <a:t>Difficultés des élèves sur le mouvement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/>
              <a:t>Difficultés des élèves sur les interactions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5E0D21D-E89C-5ABE-6D1A-F456C7AD3A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12062">
              <a:defRPr sz="3000">
                <a:latin typeface="Verdana"/>
                <a:ea typeface="Verdana"/>
                <a:cs typeface="Verdana"/>
                <a:sym typeface="Verdana"/>
              </a:defRPr>
            </a:pPr>
            <a:r>
              <a:rPr lang="fr-FR" sz="4000" dirty="0">
                <a:solidFill>
                  <a:srgbClr val="0A525E"/>
                </a:solidFill>
              </a:rPr>
              <a:t>Une proposition…</a:t>
            </a:r>
            <a:endParaRPr sz="4000" dirty="0">
              <a:solidFill>
                <a:srgbClr val="0A52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435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360363" y="481134"/>
            <a:ext cx="8640762" cy="559858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buClr>
                <a:srgbClr val="CC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b="1" i="1" dirty="0">
                <a:solidFill>
                  <a:srgbClr val="2F75B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Conséquences (côté conceptuel)</a:t>
            </a:r>
          </a:p>
          <a:p>
            <a:pPr>
              <a:spcBef>
                <a:spcPts val="14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Modéliser c’est abstraire mais c’est aussi</a:t>
            </a:r>
            <a:br>
              <a:rPr lang="fr-FR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marL="457200" indent="-457200">
              <a:spcBef>
                <a:spcPts val="1425"/>
              </a:spcBef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schématiser</a:t>
            </a:r>
          </a:p>
          <a:p>
            <a:pPr marL="457200" indent="-457200">
              <a:spcBef>
                <a:spcPts val="1425"/>
              </a:spcBef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accepter de perdre des informations</a:t>
            </a:r>
          </a:p>
          <a:p>
            <a:pPr marL="457200" indent="-457200">
              <a:spcBef>
                <a:spcPts val="1425"/>
              </a:spcBef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utiliser des termes spécifiques</a:t>
            </a:r>
          </a:p>
          <a:p>
            <a:pPr marL="457200" indent="-457200">
              <a:spcBef>
                <a:spcPts val="1425"/>
              </a:spcBef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faire des liens de causalité</a:t>
            </a:r>
          </a:p>
          <a:p>
            <a:pPr>
              <a:spcBef>
                <a:spcPts val="14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3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14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1B7073-E7BE-E3DB-7B1B-833FDA0ECE42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</a:t>
            </a:r>
          </a:p>
        </p:txBody>
      </p:sp>
    </p:spTree>
    <p:extLst>
      <p:ext uri="{BB962C8B-B14F-4D97-AF65-F5344CB8AC3E}">
        <p14:creationId xmlns:p14="http://schemas.microsoft.com/office/powerpoint/2010/main" val="38958950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360363" y="481134"/>
            <a:ext cx="8640762" cy="4993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buClr>
                <a:srgbClr val="CC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400" b="1" i="1" dirty="0">
                <a:solidFill>
                  <a:srgbClr val="2F75B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Conséquences (côté pratique)</a:t>
            </a:r>
          </a:p>
          <a:p>
            <a:pPr>
              <a:spcBef>
                <a:spcPts val="14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Penser à des « petits pas » de modélisation </a:t>
            </a:r>
            <a:br>
              <a:rPr lang="fr-FR" sz="3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fr-FR" sz="2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(ce qui questionne les situations très ouvertes...)</a:t>
            </a:r>
          </a:p>
          <a:p>
            <a:pPr>
              <a:spcBef>
                <a:spcPts val="14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fr-FR" sz="2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14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Distinguer </a:t>
            </a:r>
            <a:r>
              <a:rPr lang="fr-FR" sz="2800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physiquement </a:t>
            </a:r>
            <a:r>
              <a:rPr lang="fr-FR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éléments du modèle du reste des documents fournis</a:t>
            </a:r>
          </a:p>
          <a:p>
            <a:pPr>
              <a:spcBef>
                <a:spcPts val="14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Une feuille à part</a:t>
            </a:r>
          </a:p>
          <a:p>
            <a:pPr>
              <a:spcBef>
                <a:spcPts val="14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Éventuellement de couleur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E02732-4432-C223-4018-C335E77E957F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</a:t>
            </a:r>
          </a:p>
        </p:txBody>
      </p:sp>
    </p:spTree>
    <p:extLst>
      <p:ext uri="{BB962C8B-B14F-4D97-AF65-F5344CB8AC3E}">
        <p14:creationId xmlns:p14="http://schemas.microsoft.com/office/powerpoint/2010/main" val="15288075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515D0C-3115-44D9-8329-8C65D34925D6}"/>
              </a:ext>
            </a:extLst>
          </p:cNvPr>
          <p:cNvSpPr/>
          <p:nvPr/>
        </p:nvSpPr>
        <p:spPr>
          <a:xfrm>
            <a:off x="174451" y="1289086"/>
            <a:ext cx="8969549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</a:rPr>
              <a:t>Les confusions des « deux mondes » induisent aussi des expressions incorrectes (et courantes) qui révèlent une compréhension partielle</a:t>
            </a:r>
          </a:p>
          <a:p>
            <a:pPr marL="571500" indent="-571500">
              <a:buFontTx/>
              <a:buChar char="-"/>
            </a:pPr>
            <a:r>
              <a:rPr lang="fr-FR" sz="3200" i="1" dirty="0">
                <a:solidFill>
                  <a:srgbClr val="000000"/>
                </a:solidFill>
                <a:latin typeface="Calibri" panose="020F0502020204030204" pitchFamily="34" charset="0"/>
              </a:rPr>
              <a:t>La vitesse accélère</a:t>
            </a:r>
          </a:p>
          <a:p>
            <a:pPr marL="571500" indent="-571500">
              <a:buFontTx/>
              <a:buChar char="-"/>
            </a:pPr>
            <a:r>
              <a:rPr lang="fr-FR" sz="3200" i="1" dirty="0">
                <a:solidFill>
                  <a:srgbClr val="000000"/>
                </a:solidFill>
                <a:latin typeface="Calibri" panose="020F0502020204030204" pitchFamily="34" charset="0"/>
              </a:rPr>
              <a:t>La vitesse va moins vite</a:t>
            </a:r>
          </a:p>
          <a:p>
            <a:pPr marL="571500" indent="-571500">
              <a:buFontTx/>
              <a:buChar char="-"/>
            </a:pPr>
            <a:r>
              <a:rPr lang="fr-FR" sz="3200" i="1" dirty="0">
                <a:solidFill>
                  <a:srgbClr val="000000"/>
                </a:solidFill>
                <a:latin typeface="Calibri" panose="020F0502020204030204" pitchFamily="34" charset="0"/>
              </a:rPr>
              <a:t>La vitesse est uniforme</a:t>
            </a:r>
          </a:p>
          <a:p>
            <a:pPr marL="571500" indent="-571500">
              <a:buFontTx/>
              <a:buChar char="-"/>
            </a:pPr>
            <a:r>
              <a:rPr lang="fr-FR" sz="3200" i="1" dirty="0">
                <a:solidFill>
                  <a:srgbClr val="000000"/>
                </a:solidFill>
                <a:latin typeface="Calibri" panose="020F0502020204030204" pitchFamily="34" charset="0"/>
              </a:rPr>
              <a:t>La trajectoire tourne ou va en ligne droite</a:t>
            </a:r>
          </a:p>
          <a:p>
            <a:pPr marL="571500" indent="-571500">
              <a:buFontTx/>
              <a:buChar char="-"/>
            </a:pPr>
            <a:r>
              <a:rPr lang="fr-FR" sz="3200" i="1" dirty="0">
                <a:solidFill>
                  <a:srgbClr val="000000"/>
                </a:solidFill>
                <a:latin typeface="Calibri" panose="020F0502020204030204" pitchFamily="34" charset="0"/>
              </a:rPr>
              <a:t>Le sens fait demi-tour</a:t>
            </a:r>
          </a:p>
          <a:p>
            <a:pPr marL="571500" indent="-571500">
              <a:buFontTx/>
              <a:buChar char="-"/>
            </a:pPr>
            <a:r>
              <a:rPr lang="fr-FR" sz="3200" i="1" dirty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</a:p>
          <a:p>
            <a:pPr marL="571500" indent="-571500">
              <a:buFontTx/>
              <a:buChar char="-"/>
            </a:pPr>
            <a:endParaRPr lang="fr-FR" sz="32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571500" indent="-571500">
              <a:buFontTx/>
              <a:buChar char="-"/>
            </a:pPr>
            <a:endParaRPr lang="fr-FR" sz="32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fr-FR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2369633-B007-36AD-7B86-7217AE465C1B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</a:t>
            </a:r>
          </a:p>
        </p:txBody>
      </p:sp>
    </p:spTree>
    <p:extLst>
      <p:ext uri="{BB962C8B-B14F-4D97-AF65-F5344CB8AC3E}">
        <p14:creationId xmlns:p14="http://schemas.microsoft.com/office/powerpoint/2010/main" val="4080819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EAC81DD-1084-4628-A79F-A7002AE661B6}"/>
              </a:ext>
            </a:extLst>
          </p:cNvPr>
          <p:cNvSpPr txBox="1"/>
          <p:nvPr/>
        </p:nvSpPr>
        <p:spPr>
          <a:xfrm>
            <a:off x="190500" y="640045"/>
            <a:ext cx="87058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/>
              <a:t>Placer les mots suivants dans l’un des deux « mondes » : </a:t>
            </a:r>
            <a:r>
              <a:rPr lang="fr-FR" sz="2800" dirty="0"/>
              <a:t>mouvement, vitesse, distance, déplacement, durée, trajectoire, force, action, interaction, gravitation, poids, impesanteur.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4877683-E322-9AA3-05CA-A6EEAD55C9EB}"/>
              </a:ext>
            </a:extLst>
          </p:cNvPr>
          <p:cNvSpPr/>
          <p:nvPr/>
        </p:nvSpPr>
        <p:spPr>
          <a:xfrm>
            <a:off x="843020" y="4823994"/>
            <a:ext cx="7457960" cy="1668004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MONDE MATÉRIEL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Objets / événements / phénomènes</a:t>
            </a:r>
            <a:endParaRPr lang="fr-FR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A5C0299-8081-E121-AD5D-03F3BFAB6796}"/>
              </a:ext>
            </a:extLst>
          </p:cNvPr>
          <p:cNvSpPr/>
          <p:nvPr/>
        </p:nvSpPr>
        <p:spPr>
          <a:xfrm>
            <a:off x="843020" y="2594998"/>
            <a:ext cx="7457960" cy="1668004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MONDE DES THÉORIES ET DES MODÈLES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Lois, relations, concepts</a:t>
            </a:r>
            <a:endParaRPr lang="fr-FR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49B3C8E-5BE6-C732-5388-8F5C92CF49F2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</a:t>
            </a:r>
          </a:p>
        </p:txBody>
      </p:sp>
    </p:spTree>
    <p:extLst>
      <p:ext uri="{BB962C8B-B14F-4D97-AF65-F5344CB8AC3E}">
        <p14:creationId xmlns:p14="http://schemas.microsoft.com/office/powerpoint/2010/main" val="1342202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924" y="1916832"/>
            <a:ext cx="47910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348538" y="1073875"/>
            <a:ext cx="4443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Une confusion classique…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1662137" y="1609006"/>
            <a:ext cx="5718175" cy="4268266"/>
            <a:chOff x="1662137" y="1609006"/>
            <a:chExt cx="5718175" cy="4268266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1763688" y="1628800"/>
              <a:ext cx="5616624" cy="4248472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 flipV="1">
              <a:off x="1662137" y="1609006"/>
              <a:ext cx="5616624" cy="4248472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ZoneTexte 7"/>
          <p:cNvSpPr txBox="1"/>
          <p:nvPr/>
        </p:nvSpPr>
        <p:spPr>
          <a:xfrm>
            <a:off x="229925" y="-1397"/>
            <a:ext cx="3125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Hypothèse d’apprentissage 2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BB263AD-9EBF-4368-9472-A999DAD498CD}"/>
              </a:ext>
            </a:extLst>
          </p:cNvPr>
          <p:cNvSpPr txBox="1">
            <a:spLocks noChangeArrowheads="1"/>
          </p:cNvSpPr>
          <p:nvPr/>
        </p:nvSpPr>
        <p:spPr>
          <a:xfrm>
            <a:off x="229925" y="373474"/>
            <a:ext cx="8153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dirty="0"/>
              <a:t>Vie quotidienne vs modèle 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7B238A0-AACB-90B2-CA25-9DE0A7E3F3A5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 : de 2 à 4 mondes</a:t>
            </a:r>
          </a:p>
        </p:txBody>
      </p:sp>
    </p:spTree>
    <p:extLst>
      <p:ext uri="{BB962C8B-B14F-4D97-AF65-F5344CB8AC3E}">
        <p14:creationId xmlns:p14="http://schemas.microsoft.com/office/powerpoint/2010/main" val="41083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-3874" y="5288607"/>
            <a:ext cx="59201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algn="ctr"/>
            <a:r>
              <a:rPr lang="fr-FR" sz="2000" b="1" dirty="0">
                <a:latin typeface="Calibri" pitchFamily="34" charset="0"/>
              </a:rPr>
              <a:t>O/E</a:t>
            </a:r>
          </a:p>
        </p:txBody>
      </p:sp>
      <p:sp>
        <p:nvSpPr>
          <p:cNvPr id="9244" name="Rectangle 28"/>
          <p:cNvSpPr>
            <a:spLocks noChangeArrowheads="1"/>
          </p:cNvSpPr>
          <p:nvPr/>
        </p:nvSpPr>
        <p:spPr bwMode="auto">
          <a:xfrm>
            <a:off x="-68317" y="1853148"/>
            <a:ext cx="70585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algn="ctr"/>
            <a:r>
              <a:rPr lang="fr-FR" sz="2000" b="1" dirty="0">
                <a:latin typeface="Calibri" pitchFamily="34" charset="0"/>
              </a:rPr>
              <a:t>T/M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0F02B46-0167-4C6A-A4AA-5DC5812F53CE}"/>
              </a:ext>
            </a:extLst>
          </p:cNvPr>
          <p:cNvSpPr/>
          <p:nvPr/>
        </p:nvSpPr>
        <p:spPr>
          <a:xfrm>
            <a:off x="507321" y="1142999"/>
            <a:ext cx="7990568" cy="181784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rgbClr val="0070C0"/>
                </a:solidFill>
              </a:rPr>
              <a:t>Théories</a:t>
            </a:r>
            <a:br>
              <a:rPr lang="fr-FR" sz="3200" dirty="0">
                <a:solidFill>
                  <a:srgbClr val="0070C0"/>
                </a:solidFill>
              </a:rPr>
            </a:br>
            <a:r>
              <a:rPr lang="fr-FR" sz="3200" dirty="0">
                <a:solidFill>
                  <a:srgbClr val="0070C0"/>
                </a:solidFill>
              </a:rPr>
              <a:t>Modèles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F0E8F6A-1C9B-41E8-B8EF-1D930808F4F9}"/>
              </a:ext>
            </a:extLst>
          </p:cNvPr>
          <p:cNvSpPr/>
          <p:nvPr/>
        </p:nvSpPr>
        <p:spPr>
          <a:xfrm>
            <a:off x="507322" y="4578458"/>
            <a:ext cx="7990568" cy="181784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fr-FR" sz="3200" dirty="0">
                <a:solidFill>
                  <a:srgbClr val="C00000"/>
                </a:solidFill>
              </a:rPr>
              <a:t>Objets</a:t>
            </a:r>
            <a:br>
              <a:rPr lang="fr-FR" sz="3200" dirty="0">
                <a:solidFill>
                  <a:srgbClr val="C00000"/>
                </a:solidFill>
              </a:rPr>
            </a:br>
            <a:r>
              <a:rPr lang="fr-FR" sz="3200" dirty="0">
                <a:solidFill>
                  <a:srgbClr val="C00000"/>
                </a:solidFill>
              </a:rPr>
              <a:t>événements </a:t>
            </a:r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9E3FC496-795F-4B59-A2C2-3516FFB6223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21189" y="2933595"/>
            <a:ext cx="2357" cy="167211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B6B1F7D-38D3-322D-BE76-E8DE1CB6B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AA3F2B-DDFA-4EC5-9023-63518B628773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 : de 2 à 4 mondes</a:t>
            </a:r>
          </a:p>
        </p:txBody>
      </p:sp>
    </p:spTree>
    <p:extLst>
      <p:ext uri="{BB962C8B-B14F-4D97-AF65-F5344CB8AC3E}">
        <p14:creationId xmlns:p14="http://schemas.microsoft.com/office/powerpoint/2010/main" val="24215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-3874" y="5288607"/>
            <a:ext cx="59201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algn="ctr"/>
            <a:r>
              <a:rPr lang="fr-FR" sz="2000" b="1" dirty="0">
                <a:latin typeface="Calibri" pitchFamily="34" charset="0"/>
              </a:rPr>
              <a:t>O/E</a:t>
            </a:r>
          </a:p>
        </p:txBody>
      </p:sp>
      <p:sp>
        <p:nvSpPr>
          <p:cNvPr id="9244" name="Rectangle 28"/>
          <p:cNvSpPr>
            <a:spLocks noChangeArrowheads="1"/>
          </p:cNvSpPr>
          <p:nvPr/>
        </p:nvSpPr>
        <p:spPr bwMode="auto">
          <a:xfrm>
            <a:off x="-68317" y="1853148"/>
            <a:ext cx="70585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algn="ctr"/>
            <a:r>
              <a:rPr lang="fr-FR" sz="2000" b="1" dirty="0">
                <a:latin typeface="Calibri" pitchFamily="34" charset="0"/>
              </a:rPr>
              <a:t>T/M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4A23271-830F-469D-9DA6-80288026DABF}"/>
              </a:ext>
            </a:extLst>
          </p:cNvPr>
          <p:cNvSpPr/>
          <p:nvPr/>
        </p:nvSpPr>
        <p:spPr>
          <a:xfrm>
            <a:off x="5400077" y="1142998"/>
            <a:ext cx="3085868" cy="181784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0070C0"/>
                </a:solidFill>
              </a:rPr>
              <a:t>Modèle scientifique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0F02B46-0167-4C6A-A4AA-5DC5812F53CE}"/>
              </a:ext>
            </a:extLst>
          </p:cNvPr>
          <p:cNvSpPr/>
          <p:nvPr/>
        </p:nvSpPr>
        <p:spPr>
          <a:xfrm>
            <a:off x="497978" y="1157808"/>
            <a:ext cx="4027404" cy="181784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0070C0"/>
                </a:solidFill>
              </a:rPr>
              <a:t>Modèle « naïf »</a:t>
            </a:r>
          </a:p>
          <a:p>
            <a:pPr algn="ctr"/>
            <a:r>
              <a:rPr lang="fr-FR" sz="2800" dirty="0">
                <a:solidFill>
                  <a:srgbClr val="0070C0"/>
                </a:solidFill>
              </a:rPr>
              <a:t>Idées initiales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20FC07E7-8638-4179-8600-F6EB6B1EB9ED}"/>
              </a:ext>
            </a:extLst>
          </p:cNvPr>
          <p:cNvSpPr/>
          <p:nvPr/>
        </p:nvSpPr>
        <p:spPr>
          <a:xfrm>
            <a:off x="5433052" y="4578455"/>
            <a:ext cx="3065814" cy="1817847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fr-FR" sz="2400" dirty="0">
                <a:solidFill>
                  <a:srgbClr val="C00000"/>
                </a:solidFill>
              </a:rPr>
              <a:t>Situations expérimentales </a:t>
            </a:r>
            <a:br>
              <a:rPr lang="fr-FR" sz="2400" dirty="0">
                <a:solidFill>
                  <a:srgbClr val="C00000"/>
                </a:solidFill>
              </a:rPr>
            </a:br>
            <a:r>
              <a:rPr lang="fr-FR" sz="2400" dirty="0">
                <a:solidFill>
                  <a:srgbClr val="C00000"/>
                </a:solidFill>
              </a:rPr>
              <a:t>à traiter : </a:t>
            </a:r>
          </a:p>
          <a:p>
            <a:pPr algn="ctr"/>
            <a:r>
              <a:rPr lang="fr-FR" sz="2400" dirty="0">
                <a:solidFill>
                  <a:srgbClr val="C00000"/>
                </a:solidFill>
              </a:rPr>
              <a:t>interprétation, prévision…</a:t>
            </a:r>
            <a:endParaRPr lang="fr-FR" sz="2000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F0E8F6A-1C9B-41E8-B8EF-1D930808F4F9}"/>
              </a:ext>
            </a:extLst>
          </p:cNvPr>
          <p:cNvSpPr/>
          <p:nvPr/>
        </p:nvSpPr>
        <p:spPr>
          <a:xfrm>
            <a:off x="515454" y="4592098"/>
            <a:ext cx="4027405" cy="181784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fr-FR" sz="2400" dirty="0">
                <a:solidFill>
                  <a:srgbClr val="C00000"/>
                </a:solidFill>
              </a:rPr>
              <a:t>Situations courantes à traiter</a:t>
            </a:r>
          </a:p>
        </p:txBody>
      </p:sp>
      <p:sp>
        <p:nvSpPr>
          <p:cNvPr id="24" name="Line 24">
            <a:extLst>
              <a:ext uri="{FF2B5EF4-FFF2-40B4-BE49-F238E27FC236}">
                <a16:creationId xmlns:a16="http://schemas.microsoft.com/office/drawing/2014/main" id="{565CC6DF-D520-4104-88C0-99D8AD83445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16567" y="2961367"/>
            <a:ext cx="2357" cy="1672115"/>
          </a:xfrm>
          <a:prstGeom prst="line">
            <a:avLst/>
          </a:prstGeom>
          <a:noFill/>
          <a:ln w="57150">
            <a:solidFill>
              <a:srgbClr val="0AF266"/>
            </a:solidFill>
            <a:round/>
            <a:headEnd type="triangle" w="med" len="med"/>
            <a:tailEnd type="non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A01C5219-7CB1-4330-BF6A-020B50AD1EE9}"/>
              </a:ext>
            </a:extLst>
          </p:cNvPr>
          <p:cNvSpPr/>
          <p:nvPr/>
        </p:nvSpPr>
        <p:spPr>
          <a:xfrm rot="10800000" flipH="1">
            <a:off x="3541341" y="2828186"/>
            <a:ext cx="1943593" cy="1911381"/>
          </a:xfrm>
          <a:custGeom>
            <a:avLst/>
            <a:gdLst>
              <a:gd name="connsiteX0" fmla="*/ 0 w 1785257"/>
              <a:gd name="connsiteY0" fmla="*/ 0 h 2423886"/>
              <a:gd name="connsiteX1" fmla="*/ 740229 w 1785257"/>
              <a:gd name="connsiteY1" fmla="*/ 1814286 h 2423886"/>
              <a:gd name="connsiteX2" fmla="*/ 1785257 w 1785257"/>
              <a:gd name="connsiteY2" fmla="*/ 2423886 h 242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423886">
                <a:moveTo>
                  <a:pt x="0" y="0"/>
                </a:moveTo>
                <a:cubicBezTo>
                  <a:pt x="221343" y="705152"/>
                  <a:pt x="442686" y="1410305"/>
                  <a:pt x="740229" y="1814286"/>
                </a:cubicBezTo>
                <a:cubicBezTo>
                  <a:pt x="1037772" y="2218267"/>
                  <a:pt x="1411514" y="2321076"/>
                  <a:pt x="1785257" y="2423886"/>
                </a:cubicBezTo>
              </a:path>
            </a:pathLst>
          </a:custGeom>
          <a:noFill/>
          <a:ln w="57150">
            <a:solidFill>
              <a:srgbClr val="0AF266"/>
            </a:solidFill>
            <a:round/>
            <a:headEnd type="arrow" w="med" len="med"/>
            <a:tailEnd type="none" w="med" len="med"/>
          </a:ln>
        </p:spPr>
        <p:txBody>
          <a:bodyPr wrap="square" anchor="ctr"/>
          <a:lstStyle/>
          <a:p>
            <a:endParaRPr lang="fr-FR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6293890E-6653-46D9-B5EC-83BDEC9A6473}"/>
              </a:ext>
            </a:extLst>
          </p:cNvPr>
          <p:cNvSpPr/>
          <p:nvPr/>
        </p:nvSpPr>
        <p:spPr>
          <a:xfrm flipH="1">
            <a:off x="4378325" y="2387847"/>
            <a:ext cx="1506656" cy="4105028"/>
          </a:xfrm>
          <a:custGeom>
            <a:avLst/>
            <a:gdLst>
              <a:gd name="connsiteX0" fmla="*/ 2172182 w 2172182"/>
              <a:gd name="connsiteY0" fmla="*/ 0 h 3701143"/>
              <a:gd name="connsiteX1" fmla="*/ 328868 w 2172182"/>
              <a:gd name="connsiteY1" fmla="*/ 2104571 h 3701143"/>
              <a:gd name="connsiteX2" fmla="*/ 9553 w 2172182"/>
              <a:gd name="connsiteY2" fmla="*/ 3701143 h 37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2182" h="3701143">
                <a:moveTo>
                  <a:pt x="2172182" y="0"/>
                </a:moveTo>
                <a:cubicBezTo>
                  <a:pt x="1430744" y="743857"/>
                  <a:pt x="689306" y="1487714"/>
                  <a:pt x="328868" y="2104571"/>
                </a:cubicBezTo>
                <a:cubicBezTo>
                  <a:pt x="-31570" y="2721428"/>
                  <a:pt x="-11009" y="3211285"/>
                  <a:pt x="9553" y="3701143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fr-FR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824F77E-DB3F-4C59-8382-43CD4E01B52F}"/>
              </a:ext>
            </a:extLst>
          </p:cNvPr>
          <p:cNvSpPr txBox="1"/>
          <p:nvPr/>
        </p:nvSpPr>
        <p:spPr>
          <a:xfrm>
            <a:off x="4968541" y="6488668"/>
            <a:ext cx="29582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Gadugi" panose="020B0502040204020203" pitchFamily="34" charset="0"/>
              </a:rPr>
              <a:t>Production erronée </a:t>
            </a:r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id="{9E3FC496-795F-4B59-A2C2-3516FFB6223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84442" y="2919983"/>
            <a:ext cx="2357" cy="167211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non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Croix 11">
            <a:extLst>
              <a:ext uri="{FF2B5EF4-FFF2-40B4-BE49-F238E27FC236}">
                <a16:creationId xmlns:a16="http://schemas.microsoft.com/office/drawing/2014/main" id="{DDF291A9-FF2F-4705-A2F2-5C7F598868CC}"/>
              </a:ext>
            </a:extLst>
          </p:cNvPr>
          <p:cNvSpPr/>
          <p:nvPr/>
        </p:nvSpPr>
        <p:spPr>
          <a:xfrm rot="18918557">
            <a:off x="2085299" y="3342348"/>
            <a:ext cx="798286" cy="798286"/>
          </a:xfrm>
          <a:prstGeom prst="plus">
            <a:avLst>
              <a:gd name="adj" fmla="val 4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8384987-698F-4458-B04F-3879CF76D45E}"/>
              </a:ext>
            </a:extLst>
          </p:cNvPr>
          <p:cNvCxnSpPr>
            <a:cxnSpLocks/>
          </p:cNvCxnSpPr>
          <p:nvPr/>
        </p:nvCxnSpPr>
        <p:spPr>
          <a:xfrm flipV="1">
            <a:off x="4907643" y="826180"/>
            <a:ext cx="0" cy="584925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BE249BD8-7E94-4B95-806A-DAEFF286C8A4}"/>
              </a:ext>
            </a:extLst>
          </p:cNvPr>
          <p:cNvSpPr txBox="1"/>
          <p:nvPr/>
        </p:nvSpPr>
        <p:spPr>
          <a:xfrm>
            <a:off x="5080000" y="77388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Physique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8E793EF-463B-4FFE-9081-AFCBA0FDCD41}"/>
              </a:ext>
            </a:extLst>
          </p:cNvPr>
          <p:cNvSpPr txBox="1"/>
          <p:nvPr/>
        </p:nvSpPr>
        <p:spPr>
          <a:xfrm>
            <a:off x="3063486" y="773881"/>
            <a:ext cx="1770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Vie quotidienne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2D62E24-EFF4-6935-B005-C57515CB5FEC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 : de 2 à 4 mondes</a:t>
            </a:r>
          </a:p>
        </p:txBody>
      </p:sp>
    </p:spTree>
    <p:extLst>
      <p:ext uri="{BB962C8B-B14F-4D97-AF65-F5344CB8AC3E}">
        <p14:creationId xmlns:p14="http://schemas.microsoft.com/office/powerpoint/2010/main" val="3099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  <p:bldP spid="7" grpId="0" animBg="1"/>
      <p:bldP spid="8" grpId="0" animBg="1"/>
      <p:bldP spid="26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005410" y="1775788"/>
            <a:ext cx="2986088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fr-FR" sz="1600" b="1" i="1" dirty="0">
                <a:solidFill>
                  <a:srgbClr val="0070C0"/>
                </a:solidFill>
              </a:rPr>
              <a:t>La Terre attire tous les objets, mouvement car force</a:t>
            </a:r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 flipH="1">
            <a:off x="6946490" y="2873254"/>
            <a:ext cx="28414" cy="1715340"/>
          </a:xfrm>
          <a:prstGeom prst="line">
            <a:avLst/>
          </a:prstGeom>
          <a:noFill/>
          <a:ln w="57150">
            <a:solidFill>
              <a:srgbClr val="0AF266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1385689" y="5229306"/>
            <a:ext cx="233557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fr-FR" sz="2400" b="1" i="1" dirty="0">
                <a:solidFill>
                  <a:srgbClr val="C00000"/>
                </a:solidFill>
              </a:rPr>
              <a:t>La balle tombe</a:t>
            </a:r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flipH="1">
            <a:off x="2498454" y="2828989"/>
            <a:ext cx="55022" cy="1682283"/>
          </a:xfrm>
          <a:prstGeom prst="line">
            <a:avLst/>
          </a:prstGeom>
          <a:noFill/>
          <a:ln w="57150">
            <a:solidFill>
              <a:srgbClr val="F60B0E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>
            <a:off x="4567179" y="5458856"/>
            <a:ext cx="838200" cy="0"/>
          </a:xfrm>
          <a:prstGeom prst="line">
            <a:avLst/>
          </a:prstGeom>
          <a:noFill/>
          <a:ln w="57150">
            <a:solidFill>
              <a:srgbClr val="0AF266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4576171" y="2121146"/>
            <a:ext cx="843495" cy="39998"/>
          </a:xfrm>
          <a:prstGeom prst="line">
            <a:avLst/>
          </a:prstGeom>
          <a:noFill/>
          <a:ln w="57150">
            <a:solidFill>
              <a:srgbClr val="0AF266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5077" name="Line 21"/>
          <p:cNvSpPr>
            <a:spLocks noChangeShapeType="1"/>
          </p:cNvSpPr>
          <p:nvPr/>
        </p:nvSpPr>
        <p:spPr bwMode="auto">
          <a:xfrm rot="16200000" flipH="1">
            <a:off x="3683084" y="2601034"/>
            <a:ext cx="1828800" cy="2133600"/>
          </a:xfrm>
          <a:prstGeom prst="line">
            <a:avLst/>
          </a:prstGeom>
          <a:noFill/>
          <a:ln w="57150">
            <a:solidFill>
              <a:srgbClr val="F60B0E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2698955" y="3669662"/>
            <a:ext cx="4003610" cy="0"/>
          </a:xfrm>
          <a:prstGeom prst="line">
            <a:avLst/>
          </a:prstGeom>
          <a:noFill/>
          <a:ln w="57150">
            <a:solidFill>
              <a:srgbClr val="0AF266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565" y="4730041"/>
            <a:ext cx="4381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309" y="1611322"/>
            <a:ext cx="758512" cy="117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229925" y="-1397"/>
            <a:ext cx="3125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Hypothèse d’apprentissage 2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7987479-790E-415B-A857-E035983DD1EF}"/>
              </a:ext>
            </a:extLst>
          </p:cNvPr>
          <p:cNvSpPr/>
          <p:nvPr/>
        </p:nvSpPr>
        <p:spPr>
          <a:xfrm>
            <a:off x="5419666" y="1468881"/>
            <a:ext cx="3085868" cy="139699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0070C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8AC4451-5032-46BE-8267-E0522F1EF34F}"/>
              </a:ext>
            </a:extLst>
          </p:cNvPr>
          <p:cNvSpPr/>
          <p:nvPr/>
        </p:nvSpPr>
        <p:spPr>
          <a:xfrm>
            <a:off x="544596" y="1398504"/>
            <a:ext cx="4027404" cy="143684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rgbClr val="0070C0"/>
              </a:solidFill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47F97D62-DA34-4AF8-B93E-1DD47B531260}"/>
              </a:ext>
            </a:extLst>
          </p:cNvPr>
          <p:cNvSpPr/>
          <p:nvPr/>
        </p:nvSpPr>
        <p:spPr>
          <a:xfrm>
            <a:off x="5405379" y="4617246"/>
            <a:ext cx="3065814" cy="1817847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 anchorCtr="0"/>
          <a:lstStyle/>
          <a:p>
            <a:pPr algn="ctr"/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8F5FD67-CF4B-49A3-BFE0-31FEAC189B6B}"/>
              </a:ext>
            </a:extLst>
          </p:cNvPr>
          <p:cNvSpPr/>
          <p:nvPr/>
        </p:nvSpPr>
        <p:spPr>
          <a:xfrm>
            <a:off x="539774" y="4588594"/>
            <a:ext cx="4027405" cy="181784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A091E16-8B59-4F8F-8594-38E4EF4D1DB8}"/>
              </a:ext>
            </a:extLst>
          </p:cNvPr>
          <p:cNvSpPr txBox="1"/>
          <p:nvPr/>
        </p:nvSpPr>
        <p:spPr>
          <a:xfrm>
            <a:off x="-4821" y="5331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Un modèle d’apprentissage opératoire pour tous les niveaux</a:t>
            </a: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C4DE0D84-9674-41F1-86C6-AE5044BD4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74" y="5288607"/>
            <a:ext cx="59201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algn="ctr"/>
            <a:r>
              <a:rPr lang="fr-FR" sz="2000" b="1" dirty="0">
                <a:latin typeface="Calibri" pitchFamily="34" charset="0"/>
              </a:rPr>
              <a:t>O/E</a:t>
            </a:r>
          </a:p>
        </p:txBody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96180D20-41D2-47CE-893C-DF980AB3D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8317" y="1853148"/>
            <a:ext cx="70585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algn="ctr"/>
            <a:r>
              <a:rPr lang="fr-FR" sz="2000" b="1" dirty="0">
                <a:latin typeface="Calibri" pitchFamily="34" charset="0"/>
              </a:rPr>
              <a:t>T/M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157F531-FA67-4A57-90AC-B417DA505E2A}"/>
              </a:ext>
            </a:extLst>
          </p:cNvPr>
          <p:cNvCxnSpPr>
            <a:cxnSpLocks/>
          </p:cNvCxnSpPr>
          <p:nvPr/>
        </p:nvCxnSpPr>
        <p:spPr>
          <a:xfrm flipH="1" flipV="1">
            <a:off x="4984070" y="998082"/>
            <a:ext cx="7257" cy="54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C292F3BD-9B77-42B3-8ED8-D095BFF9D91B}"/>
              </a:ext>
            </a:extLst>
          </p:cNvPr>
          <p:cNvSpPr txBox="1"/>
          <p:nvPr/>
        </p:nvSpPr>
        <p:spPr>
          <a:xfrm>
            <a:off x="4965951" y="1029780"/>
            <a:ext cx="113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Physique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5151638-9E5F-4DA6-8895-F1E4B8B00691}"/>
              </a:ext>
            </a:extLst>
          </p:cNvPr>
          <p:cNvSpPr txBox="1"/>
          <p:nvPr/>
        </p:nvSpPr>
        <p:spPr>
          <a:xfrm>
            <a:off x="3227240" y="1017549"/>
            <a:ext cx="1770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Vie quotidienne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8EC13B2-E51C-ACA5-A7A1-427FFE0BB27C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 : de 2 à 4 mondes</a:t>
            </a:r>
          </a:p>
        </p:txBody>
      </p:sp>
    </p:spTree>
    <p:extLst>
      <p:ext uri="{BB962C8B-B14F-4D97-AF65-F5344CB8AC3E}">
        <p14:creationId xmlns:p14="http://schemas.microsoft.com/office/powerpoint/2010/main" val="4143642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082150" y="1704522"/>
            <a:ext cx="2986088" cy="705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/>
            <a:r>
              <a:rPr lang="fr-FR" sz="2000" b="1" i="1" dirty="0">
                <a:solidFill>
                  <a:srgbClr val="0070C0"/>
                </a:solidFill>
              </a:rPr>
              <a:t>Un objet posé </a:t>
            </a:r>
            <a:br>
              <a:rPr lang="fr-FR" sz="2000" b="1" i="1" dirty="0">
                <a:solidFill>
                  <a:srgbClr val="0070C0"/>
                </a:solidFill>
              </a:rPr>
            </a:br>
            <a:r>
              <a:rPr lang="fr-FR" sz="2000" b="1" i="1" dirty="0">
                <a:solidFill>
                  <a:srgbClr val="0070C0"/>
                </a:solidFill>
              </a:rPr>
              <a:t>ne bouge pas</a:t>
            </a:r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 flipH="1">
            <a:off x="6441003" y="2763625"/>
            <a:ext cx="32178" cy="1855216"/>
          </a:xfrm>
          <a:prstGeom prst="line">
            <a:avLst/>
          </a:prstGeom>
          <a:noFill/>
          <a:ln w="57150">
            <a:solidFill>
              <a:srgbClr val="0AF266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>
            <a:off x="2561238" y="2930962"/>
            <a:ext cx="0" cy="1758076"/>
          </a:xfrm>
          <a:prstGeom prst="line">
            <a:avLst/>
          </a:prstGeom>
          <a:noFill/>
          <a:ln w="57150">
            <a:solidFill>
              <a:srgbClr val="F60B0E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>
            <a:off x="4310727" y="5527764"/>
            <a:ext cx="838200" cy="0"/>
          </a:xfrm>
          <a:prstGeom prst="line">
            <a:avLst/>
          </a:prstGeom>
          <a:noFill/>
          <a:ln w="57150">
            <a:solidFill>
              <a:srgbClr val="0AF266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4370208" y="2099226"/>
            <a:ext cx="1071563" cy="17083"/>
          </a:xfrm>
          <a:prstGeom prst="line">
            <a:avLst/>
          </a:prstGeom>
          <a:noFill/>
          <a:ln w="57150">
            <a:solidFill>
              <a:srgbClr val="0AF266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5077" name="Line 21"/>
          <p:cNvSpPr>
            <a:spLocks noChangeShapeType="1"/>
          </p:cNvSpPr>
          <p:nvPr/>
        </p:nvSpPr>
        <p:spPr bwMode="auto">
          <a:xfrm rot="5400000" flipH="1">
            <a:off x="3528395" y="2655037"/>
            <a:ext cx="1828800" cy="2133600"/>
          </a:xfrm>
          <a:prstGeom prst="line">
            <a:avLst/>
          </a:prstGeom>
          <a:noFill/>
          <a:ln w="57150">
            <a:solidFill>
              <a:srgbClr val="F60B0E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2895600" y="3886200"/>
            <a:ext cx="2819400" cy="0"/>
          </a:xfrm>
          <a:prstGeom prst="line">
            <a:avLst/>
          </a:prstGeom>
          <a:noFill/>
          <a:ln w="57150">
            <a:solidFill>
              <a:srgbClr val="0AF266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229925" y="-1397"/>
            <a:ext cx="3125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Hypothèse d’apprentissage 2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7987479-790E-415B-A857-E035983DD1EF}"/>
              </a:ext>
            </a:extLst>
          </p:cNvPr>
          <p:cNvSpPr/>
          <p:nvPr/>
        </p:nvSpPr>
        <p:spPr>
          <a:xfrm>
            <a:off x="5148927" y="1349420"/>
            <a:ext cx="3085868" cy="139699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>
              <a:solidFill>
                <a:srgbClr val="0070C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8AC4451-5032-46BE-8267-E0522F1EF34F}"/>
              </a:ext>
            </a:extLst>
          </p:cNvPr>
          <p:cNvSpPr/>
          <p:nvPr/>
        </p:nvSpPr>
        <p:spPr>
          <a:xfrm>
            <a:off x="635647" y="1338957"/>
            <a:ext cx="4027404" cy="143684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0" dirty="0">
              <a:solidFill>
                <a:srgbClr val="0070C0"/>
              </a:solidFill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47F97D62-DA34-4AF8-B93E-1DD47B531260}"/>
              </a:ext>
            </a:extLst>
          </p:cNvPr>
          <p:cNvSpPr/>
          <p:nvPr/>
        </p:nvSpPr>
        <p:spPr>
          <a:xfrm>
            <a:off x="5010859" y="4618841"/>
            <a:ext cx="3065814" cy="1817847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 anchorCtr="0"/>
          <a:lstStyle/>
          <a:p>
            <a:pPr algn="ctr"/>
            <a:r>
              <a:rPr lang="fr-FR" sz="2000" dirty="0">
                <a:solidFill>
                  <a:srgbClr val="C00000"/>
                </a:solidFill>
              </a:rPr>
              <a:t>Le livre est immobile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8F5FD67-CF4B-49A3-BFE0-31FEAC189B6B}"/>
              </a:ext>
            </a:extLst>
          </p:cNvPr>
          <p:cNvSpPr/>
          <p:nvPr/>
        </p:nvSpPr>
        <p:spPr>
          <a:xfrm>
            <a:off x="561492" y="4777228"/>
            <a:ext cx="4027405" cy="181784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Pourquoi ne bouge-t-il pas ?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BD3CE91A-441B-4048-9D41-8F54A13EB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74" y="5288607"/>
            <a:ext cx="59201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algn="ctr"/>
            <a:r>
              <a:rPr lang="fr-FR" sz="2000" b="1" dirty="0">
                <a:latin typeface="Calibri" pitchFamily="34" charset="0"/>
              </a:rPr>
              <a:t>O/E</a:t>
            </a:r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4E5979A2-A713-4034-A879-345AEDCE2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8317" y="1853148"/>
            <a:ext cx="70585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algn="ctr"/>
            <a:r>
              <a:rPr lang="fr-FR" sz="2000" b="1" dirty="0">
                <a:latin typeface="Calibri" pitchFamily="34" charset="0"/>
              </a:rPr>
              <a:t>T/M</a:t>
            </a:r>
          </a:p>
        </p:txBody>
      </p:sp>
      <p:grpSp>
        <p:nvGrpSpPr>
          <p:cNvPr id="21" name="Group 18">
            <a:extLst>
              <a:ext uri="{FF2B5EF4-FFF2-40B4-BE49-F238E27FC236}">
                <a16:creationId xmlns:a16="http://schemas.microsoft.com/office/drawing/2014/main" id="{1BE79104-8513-4C47-B414-882428123F19}"/>
              </a:ext>
            </a:extLst>
          </p:cNvPr>
          <p:cNvGrpSpPr>
            <a:grpSpLocks/>
          </p:cNvGrpSpPr>
          <p:nvPr/>
        </p:nvGrpSpPr>
        <p:grpSpPr bwMode="auto">
          <a:xfrm>
            <a:off x="6389443" y="1462864"/>
            <a:ext cx="727564" cy="1247742"/>
            <a:chOff x="2517" y="1842"/>
            <a:chExt cx="635" cy="1089"/>
          </a:xfrm>
        </p:grpSpPr>
        <p:sp>
          <p:nvSpPr>
            <p:cNvPr id="22" name="Text Box 19">
              <a:extLst>
                <a:ext uri="{FF2B5EF4-FFF2-40B4-BE49-F238E27FC236}">
                  <a16:creationId xmlns:a16="http://schemas.microsoft.com/office/drawing/2014/main" id="{58606554-D557-404C-B284-B417446709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9" y="2024"/>
              <a:ext cx="3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>
                  <a:latin typeface="Tahoma" pitchFamily="34" charset="0"/>
                </a:rPr>
                <a:t>R</a:t>
              </a:r>
            </a:p>
          </p:txBody>
        </p:sp>
        <p:grpSp>
          <p:nvGrpSpPr>
            <p:cNvPr id="24" name="Group 20">
              <a:extLst>
                <a:ext uri="{FF2B5EF4-FFF2-40B4-BE49-F238E27FC236}">
                  <a16:creationId xmlns:a16="http://schemas.microsoft.com/office/drawing/2014/main" id="{B14EEF8F-EDAC-4284-B8CA-987C11EA0C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7" y="1842"/>
              <a:ext cx="453" cy="1089"/>
              <a:chOff x="930" y="1071"/>
              <a:chExt cx="453" cy="1089"/>
            </a:xfrm>
          </p:grpSpPr>
          <p:sp>
            <p:nvSpPr>
              <p:cNvPr id="31" name="Line 21">
                <a:extLst>
                  <a:ext uri="{FF2B5EF4-FFF2-40B4-BE49-F238E27FC236}">
                    <a16:creationId xmlns:a16="http://schemas.microsoft.com/office/drawing/2014/main" id="{A1DB1850-B950-4272-B714-D987787E70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56" y="1071"/>
                <a:ext cx="0" cy="5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Line 22">
                <a:extLst>
                  <a:ext uri="{FF2B5EF4-FFF2-40B4-BE49-F238E27FC236}">
                    <a16:creationId xmlns:a16="http://schemas.microsoft.com/office/drawing/2014/main" id="{71C1AEE7-0CBA-4031-A9EA-03279667D6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6" y="1616"/>
                <a:ext cx="0" cy="54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Oval 23">
                <a:extLst>
                  <a:ext uri="{FF2B5EF4-FFF2-40B4-BE49-F238E27FC236}">
                    <a16:creationId xmlns:a16="http://schemas.microsoft.com/office/drawing/2014/main" id="{CC7BFBF1-BD22-4B65-B79C-06684C341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" y="1570"/>
                <a:ext cx="91" cy="91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>
                  <a:latin typeface="Tahoma" pitchFamily="34" charset="0"/>
                </a:endParaRPr>
              </a:p>
            </p:txBody>
          </p:sp>
          <p:sp>
            <p:nvSpPr>
              <p:cNvPr id="34" name="Line 24">
                <a:extLst>
                  <a:ext uri="{FF2B5EF4-FFF2-40B4-BE49-F238E27FC236}">
                    <a16:creationId xmlns:a16="http://schemas.microsoft.com/office/drawing/2014/main" id="{3FF84E0C-D77A-42BA-8DE9-8C0D8A69C7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" y="1207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Text Box 25">
                <a:extLst>
                  <a:ext uri="{FF2B5EF4-FFF2-40B4-BE49-F238E27FC236}">
                    <a16:creationId xmlns:a16="http://schemas.microsoft.com/office/drawing/2014/main" id="{E8B51240-906D-4440-9F6C-8403563F22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0" y="1752"/>
                <a:ext cx="27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>
                    <a:latin typeface="Tahoma" pitchFamily="34" charset="0"/>
                  </a:rPr>
                  <a:t>P</a:t>
                </a:r>
              </a:p>
            </p:txBody>
          </p:sp>
          <p:sp>
            <p:nvSpPr>
              <p:cNvPr id="36" name="Line 26">
                <a:extLst>
                  <a:ext uri="{FF2B5EF4-FFF2-40B4-BE49-F238E27FC236}">
                    <a16:creationId xmlns:a16="http://schemas.microsoft.com/office/drawing/2014/main" id="{4DEBD495-4E35-4F62-AF32-9322DCECAA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5" y="1752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pic>
        <p:nvPicPr>
          <p:cNvPr id="37" name="Picture 2">
            <a:extLst>
              <a:ext uri="{FF2B5EF4-FFF2-40B4-BE49-F238E27FC236}">
                <a16:creationId xmlns:a16="http://schemas.microsoft.com/office/drawing/2014/main" id="{6BECC42F-2D9B-435F-9F4B-707BBB360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480" y="5596834"/>
            <a:ext cx="1382834" cy="10408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E4FE202F-81AE-4B54-B129-C32C6DDEBCEB}"/>
              </a:ext>
            </a:extLst>
          </p:cNvPr>
          <p:cNvCxnSpPr>
            <a:cxnSpLocks/>
          </p:cNvCxnSpPr>
          <p:nvPr/>
        </p:nvCxnSpPr>
        <p:spPr>
          <a:xfrm flipH="1" flipV="1">
            <a:off x="4755466" y="998082"/>
            <a:ext cx="7257" cy="5472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51C25D47-8F49-4B2A-ABFC-C283A8B19225}"/>
              </a:ext>
            </a:extLst>
          </p:cNvPr>
          <p:cNvSpPr txBox="1"/>
          <p:nvPr/>
        </p:nvSpPr>
        <p:spPr>
          <a:xfrm>
            <a:off x="4737347" y="1029780"/>
            <a:ext cx="113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Physique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8F94EA6-90D1-49E8-A803-8BB148FF29F0}"/>
              </a:ext>
            </a:extLst>
          </p:cNvPr>
          <p:cNvSpPr txBox="1"/>
          <p:nvPr/>
        </p:nvSpPr>
        <p:spPr>
          <a:xfrm>
            <a:off x="2998636" y="1017549"/>
            <a:ext cx="1770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Vie quotidienne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D1B9917-C56C-C553-A8D8-15998548F6B5}"/>
              </a:ext>
            </a:extLst>
          </p:cNvPr>
          <p:cNvSpPr txBox="1"/>
          <p:nvPr/>
        </p:nvSpPr>
        <p:spPr>
          <a:xfrm>
            <a:off x="-4821" y="5331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Un modèle d’apprentissage opératoire pour tous les niveaux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094C772-6672-4799-4ACE-03F9D22CC78F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 : de 2 à 4 mondes</a:t>
            </a:r>
          </a:p>
        </p:txBody>
      </p:sp>
    </p:spTree>
    <p:extLst>
      <p:ext uri="{BB962C8B-B14F-4D97-AF65-F5344CB8AC3E}">
        <p14:creationId xmlns:p14="http://schemas.microsoft.com/office/powerpoint/2010/main" val="279258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  <p:bldP spid="45060" grpId="0" animBg="1"/>
      <p:bldP spid="45064" grpId="0" animBg="1"/>
      <p:bldP spid="45069" grpId="0" animBg="1"/>
      <p:bldP spid="45074" grpId="0" animBg="1"/>
      <p:bldP spid="45077" grpId="0" animBg="1"/>
      <p:bldP spid="45078" grpId="0" animBg="1"/>
      <p:bldP spid="25" grpId="0" animBg="1"/>
      <p:bldP spid="2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DA803A-18F3-EC29-3BA0-A7246B331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8545"/>
            <a:ext cx="9144000" cy="531780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3200" dirty="0"/>
              <a:t>A- Prendre un bon départ : qu’étudie-t-on ?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0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3200" dirty="0"/>
              <a:t>B- Point ou objet ?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1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3200" dirty="0"/>
              <a:t>C- référentiel </a:t>
            </a:r>
            <a:r>
              <a:rPr lang="fr-FR" sz="3200" i="1" dirty="0"/>
              <a:t>vs </a:t>
            </a:r>
            <a:r>
              <a:rPr lang="fr-FR" sz="3200" dirty="0"/>
              <a:t>point de vue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100" dirty="0"/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3200" dirty="0"/>
              <a:t>D- Différencier </a:t>
            </a:r>
            <a:r>
              <a:rPr lang="fr-FR" sz="3200" i="1" dirty="0"/>
              <a:t>v</a:t>
            </a:r>
            <a:r>
              <a:rPr lang="fr-FR" sz="3200" dirty="0"/>
              <a:t>, </a:t>
            </a:r>
            <a:r>
              <a:rPr lang="fr-FR" sz="3200" i="1" dirty="0"/>
              <a:t>d</a:t>
            </a:r>
            <a:r>
              <a:rPr lang="fr-FR" sz="3200" dirty="0"/>
              <a:t>, </a:t>
            </a:r>
            <a:r>
              <a:rPr lang="fr-FR" sz="3200" i="1" dirty="0"/>
              <a:t>t ; </a:t>
            </a:r>
            <a:r>
              <a:rPr lang="fr-FR" sz="3200" dirty="0"/>
              <a:t>« découper » un mouvement en tranche de temps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200" dirty="0"/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3200" dirty="0"/>
              <a:t>E- « Dessiner » la vitesse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043CAA-14FA-7488-E757-A0C1643B663D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</p:spTree>
    <p:extLst>
      <p:ext uri="{BB962C8B-B14F-4D97-AF65-F5344CB8AC3E}">
        <p14:creationId xmlns:p14="http://schemas.microsoft.com/office/powerpoint/2010/main" val="3051875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 4" descr="Image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48143" y="371475"/>
            <a:ext cx="3571789" cy="24529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" name="Rectangle 2"/>
          <p:cNvGrpSpPr/>
          <p:nvPr/>
        </p:nvGrpSpPr>
        <p:grpSpPr>
          <a:xfrm>
            <a:off x="43533" y="2048972"/>
            <a:ext cx="2604610" cy="2604611"/>
            <a:chOff x="-1" y="-1"/>
            <a:chExt cx="2604609" cy="2604609"/>
          </a:xfrm>
          <a:solidFill>
            <a:schemeClr val="accent2"/>
          </a:solidFill>
        </p:grpSpPr>
        <p:sp>
          <p:nvSpPr>
            <p:cNvPr id="125" name="Carré"/>
            <p:cNvSpPr/>
            <p:nvPr/>
          </p:nvSpPr>
          <p:spPr>
            <a:xfrm>
              <a:off x="-1" y="-1"/>
              <a:ext cx="2604609" cy="260460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" name="Quelque chose que j’aimerais que les élèves sachent à la fin"/>
            <p:cNvSpPr txBox="1"/>
            <p:nvPr/>
          </p:nvSpPr>
          <p:spPr>
            <a:xfrm>
              <a:off x="45720" y="394365"/>
              <a:ext cx="2513168" cy="181587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800"/>
              </a:lvl1pPr>
            </a:lstStyle>
            <a:p>
              <a:r>
                <a:rPr lang="fr-FR" dirty="0"/>
                <a:t>Une difficulté que je rencontre au sujet du mouvement</a:t>
              </a:r>
              <a:endParaRPr dirty="0"/>
            </a:p>
          </p:txBody>
        </p:sp>
      </p:grpSp>
      <p:grpSp>
        <p:nvGrpSpPr>
          <p:cNvPr id="133" name="Rectangle 5"/>
          <p:cNvGrpSpPr/>
          <p:nvPr/>
        </p:nvGrpSpPr>
        <p:grpSpPr>
          <a:xfrm>
            <a:off x="6397848" y="1159865"/>
            <a:ext cx="2566946" cy="2566945"/>
            <a:chOff x="-2" y="-1"/>
            <a:chExt cx="2566945" cy="2566944"/>
          </a:xfrm>
          <a:solidFill>
            <a:srgbClr val="FF3399"/>
          </a:solidFill>
        </p:grpSpPr>
        <p:sp>
          <p:nvSpPr>
            <p:cNvPr id="131" name="Carré"/>
            <p:cNvSpPr/>
            <p:nvPr/>
          </p:nvSpPr>
          <p:spPr>
            <a:xfrm>
              <a:off x="-2" y="-1"/>
              <a:ext cx="2566945" cy="2566944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132" name="Une difficulté d’élève  que j’ai observée"/>
            <p:cNvSpPr txBox="1"/>
            <p:nvPr/>
          </p:nvSpPr>
          <p:spPr>
            <a:xfrm>
              <a:off x="45719" y="313977"/>
              <a:ext cx="2475503" cy="19389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2800"/>
              </a:pPr>
              <a:r>
                <a:rPr sz="2400" dirty="0"/>
                <a:t>Une </a:t>
              </a:r>
              <a:r>
                <a:rPr sz="2400" dirty="0" err="1"/>
                <a:t>difficulté</a:t>
              </a:r>
              <a:r>
                <a:rPr sz="2400" dirty="0"/>
                <a:t> </a:t>
              </a:r>
              <a:r>
                <a:rPr sz="2400" dirty="0" err="1"/>
                <a:t>d’élève</a:t>
              </a:r>
              <a:r>
                <a:rPr sz="2400" dirty="0"/>
                <a:t> </a:t>
              </a:r>
              <a:br>
                <a:rPr sz="2400" dirty="0"/>
              </a:br>
              <a:r>
                <a:rPr sz="2400" dirty="0"/>
                <a:t>que </a:t>
              </a:r>
              <a:r>
                <a:rPr sz="2400" dirty="0" err="1"/>
                <a:t>j’ai</a:t>
              </a:r>
              <a:r>
                <a:rPr sz="2400" dirty="0"/>
                <a:t> </a:t>
              </a:r>
              <a:r>
                <a:rPr sz="2400" dirty="0" err="1"/>
                <a:t>observée</a:t>
              </a:r>
              <a:r>
                <a:rPr lang="fr-FR" sz="2400" dirty="0"/>
                <a:t> sur mouvement et interaction</a:t>
              </a:r>
              <a:endParaRPr sz="2400" dirty="0"/>
            </a:p>
          </p:txBody>
        </p:sp>
      </p:grpSp>
      <p:grpSp>
        <p:nvGrpSpPr>
          <p:cNvPr id="12" name="Rectangle 2">
            <a:extLst>
              <a:ext uri="{FF2B5EF4-FFF2-40B4-BE49-F238E27FC236}">
                <a16:creationId xmlns:a16="http://schemas.microsoft.com/office/drawing/2014/main" id="{36F4BE5A-13CF-B5C6-E82D-D807D5404999}"/>
              </a:ext>
            </a:extLst>
          </p:cNvPr>
          <p:cNvGrpSpPr/>
          <p:nvPr/>
        </p:nvGrpSpPr>
        <p:grpSpPr>
          <a:xfrm>
            <a:off x="2826059" y="3475072"/>
            <a:ext cx="2604610" cy="2604611"/>
            <a:chOff x="-1" y="-1"/>
            <a:chExt cx="2604609" cy="2604609"/>
          </a:xfrm>
          <a:solidFill>
            <a:srgbClr val="FFFF00"/>
          </a:solidFill>
        </p:grpSpPr>
        <p:sp>
          <p:nvSpPr>
            <p:cNvPr id="13" name="Carré">
              <a:extLst>
                <a:ext uri="{FF2B5EF4-FFF2-40B4-BE49-F238E27FC236}">
                  <a16:creationId xmlns:a16="http://schemas.microsoft.com/office/drawing/2014/main" id="{B81A2350-2261-2410-EE34-9F28965A9A3F}"/>
                </a:ext>
              </a:extLst>
            </p:cNvPr>
            <p:cNvSpPr/>
            <p:nvPr/>
          </p:nvSpPr>
          <p:spPr>
            <a:xfrm>
              <a:off x="-1" y="-1"/>
              <a:ext cx="2604609" cy="260460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Quelque chose que j’aimerais que les élèves sachent à la fin">
              <a:extLst>
                <a:ext uri="{FF2B5EF4-FFF2-40B4-BE49-F238E27FC236}">
                  <a16:creationId xmlns:a16="http://schemas.microsoft.com/office/drawing/2014/main" id="{03E4FA67-58EE-9AFD-3503-D98E6DA0DACA}"/>
                </a:ext>
              </a:extLst>
            </p:cNvPr>
            <p:cNvSpPr txBox="1"/>
            <p:nvPr/>
          </p:nvSpPr>
          <p:spPr>
            <a:xfrm>
              <a:off x="45720" y="394365"/>
              <a:ext cx="2513168" cy="181587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2800"/>
              </a:lvl1pPr>
            </a:lstStyle>
            <a:p>
              <a:r>
                <a:rPr lang="fr-FR" dirty="0"/>
                <a:t>Une difficulté que je rencontre au sujet des interactions</a:t>
              </a:r>
              <a:endParaRPr dirty="0"/>
            </a:p>
          </p:txBody>
        </p:sp>
      </p:grpSp>
      <p:sp>
        <p:nvSpPr>
          <p:cNvPr id="16" name="Carré">
            <a:extLst>
              <a:ext uri="{FF2B5EF4-FFF2-40B4-BE49-F238E27FC236}">
                <a16:creationId xmlns:a16="http://schemas.microsoft.com/office/drawing/2014/main" id="{657D7565-F72A-5F6B-3658-07D49AFE007B}"/>
              </a:ext>
            </a:extLst>
          </p:cNvPr>
          <p:cNvSpPr/>
          <p:nvPr/>
        </p:nvSpPr>
        <p:spPr>
          <a:xfrm>
            <a:off x="5722150" y="3919580"/>
            <a:ext cx="2566946" cy="2566945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fr-FR" sz="2400" dirty="0">
                <a:solidFill>
                  <a:sysClr val="windowText" lastClr="000000"/>
                </a:solidFill>
              </a:rPr>
              <a:t>Quelque chose que j’aimerais que les élèves retiennent de cet enseignement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37F0D80-4213-63C5-8D03-1AA2C7BF395C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7030A0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1- Un état des lieux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DA803A-18F3-EC29-3BA0-A7246B331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8545"/>
            <a:ext cx="9144000" cy="531780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3200" dirty="0"/>
              <a:t>A- Prendre un bon départ : qu’étudie-t-on ?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0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B- Point ou objet ?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1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C- référentiel </a:t>
            </a:r>
            <a:r>
              <a:rPr lang="fr-FR" sz="3200" i="1" dirty="0">
                <a:solidFill>
                  <a:schemeClr val="bg1">
                    <a:lumMod val="65000"/>
                  </a:schemeClr>
                </a:solidFill>
              </a:rPr>
              <a:t>vs </a:t>
            </a: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point de vue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1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D- Différencier </a:t>
            </a:r>
            <a:r>
              <a:rPr lang="fr-FR" sz="3200" i="1" dirty="0">
                <a:solidFill>
                  <a:schemeClr val="bg1">
                    <a:lumMod val="65000"/>
                  </a:schemeClr>
                </a:solidFill>
              </a:rPr>
              <a:t>v</a:t>
            </a: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fr-FR" sz="32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fr-FR" sz="3200" i="1" dirty="0">
                <a:solidFill>
                  <a:schemeClr val="bg1">
                    <a:lumMod val="65000"/>
                  </a:schemeClr>
                </a:solidFill>
              </a:rPr>
              <a:t>t ; </a:t>
            </a: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« découper » un mouvement en tranche de temps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E- « Dessiner » la vitesse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043CAA-14FA-7488-E757-A0C1643B663D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</p:spTree>
    <p:extLst>
      <p:ext uri="{BB962C8B-B14F-4D97-AF65-F5344CB8AC3E}">
        <p14:creationId xmlns:p14="http://schemas.microsoft.com/office/powerpoint/2010/main" val="3210560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FB9C8D0-4755-462F-829C-C79BA9416352}"/>
              </a:ext>
            </a:extLst>
          </p:cNvPr>
          <p:cNvSpPr txBox="1"/>
          <p:nvPr/>
        </p:nvSpPr>
        <p:spPr>
          <a:xfrm>
            <a:off x="-10716" y="57152"/>
            <a:ext cx="9137783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3- Difficultés des élèves sur le mouvement</a:t>
            </a:r>
          </a:p>
          <a:p>
            <a:r>
              <a:rPr lang="fr-FR" sz="2400" dirty="0"/>
              <a:t>A- Prendre un bon départ : qu’étudie-t-on ?</a:t>
            </a:r>
            <a:endParaRPr lang="fr-FR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95E5924-E6B3-43B6-AEC4-0AD1A69D7A90}"/>
              </a:ext>
            </a:extLst>
          </p:cNvPr>
          <p:cNvSpPr txBox="1"/>
          <p:nvPr/>
        </p:nvSpPr>
        <p:spPr>
          <a:xfrm>
            <a:off x="-10716" y="1251553"/>
            <a:ext cx="9133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Quelle 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consigne</a:t>
            </a:r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 a été donnée aux élèves pour obtenir la réponse suivante 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21CC12-DC87-4F0A-BB27-A5AA1A1566E3}"/>
              </a:ext>
            </a:extLst>
          </p:cNvPr>
          <p:cNvSpPr txBox="1"/>
          <p:nvPr/>
        </p:nvSpPr>
        <p:spPr>
          <a:xfrm>
            <a:off x="127105" y="2412996"/>
            <a:ext cx="586680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b="1" dirty="0"/>
              <a:t>Réponse : </a:t>
            </a:r>
            <a:r>
              <a:rPr lang="fr-FR" sz="2800" dirty="0"/>
              <a:t>« Le cycliste pousse sur le pédalier qui fait tourner la chaîne. La chaîne fait tourner la roue arrière qui fait avancer le vélo.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7F86B81-2D92-4B45-BF45-556114E7239C}"/>
              </a:ext>
            </a:extLst>
          </p:cNvPr>
          <p:cNvSpPr txBox="1"/>
          <p:nvPr/>
        </p:nvSpPr>
        <p:spPr>
          <a:xfrm>
            <a:off x="127105" y="4460215"/>
            <a:ext cx="63811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C00000"/>
                </a:solidFill>
              </a:rPr>
              <a:t>Décrire le fonctionnement du vélo.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3BB3EF1-A6A1-4D5C-9370-F106A06B6318}"/>
              </a:ext>
            </a:extLst>
          </p:cNvPr>
          <p:cNvSpPr txBox="1"/>
          <p:nvPr/>
        </p:nvSpPr>
        <p:spPr>
          <a:xfrm>
            <a:off x="413032" y="4984149"/>
            <a:ext cx="5481638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C00000"/>
                </a:solidFill>
              </a:rPr>
              <a:t>Décrire le mouvement du vélo.</a:t>
            </a:r>
          </a:p>
          <a:p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E9028C-F4AE-40B5-AEEC-8BE4C2C9E4B7}"/>
              </a:ext>
            </a:extLst>
          </p:cNvPr>
          <p:cNvSpPr/>
          <p:nvPr/>
        </p:nvSpPr>
        <p:spPr>
          <a:xfrm>
            <a:off x="413032" y="4978958"/>
            <a:ext cx="5334000" cy="604627"/>
          </a:xfrm>
          <a:prstGeom prst="rect">
            <a:avLst/>
          </a:prstGeom>
          <a:solidFill>
            <a:schemeClr val="accent4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9313A28-89F1-4F22-916B-43BDA8784A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27" t="18158" r="19599" b="31248"/>
          <a:stretch/>
        </p:blipFill>
        <p:spPr bwMode="auto">
          <a:xfrm rot="10800000">
            <a:off x="5993910" y="2412996"/>
            <a:ext cx="3073295" cy="1987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E9D113E-C2D8-7DE7-DD05-5F862B23B2DE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  <p:sp>
        <p:nvSpPr>
          <p:cNvPr id="15" name="ZoneTexte 14">
            <a:hlinkClick r:id="rId4"/>
            <a:extLst>
              <a:ext uri="{FF2B5EF4-FFF2-40B4-BE49-F238E27FC236}">
                <a16:creationId xmlns:a16="http://schemas.microsoft.com/office/drawing/2014/main" id="{32E82FA8-6A2B-A392-D147-82139F1FB77C}"/>
              </a:ext>
            </a:extLst>
          </p:cNvPr>
          <p:cNvSpPr txBox="1"/>
          <p:nvPr/>
        </p:nvSpPr>
        <p:spPr>
          <a:xfrm>
            <a:off x="3787226" y="1790162"/>
            <a:ext cx="3073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i="1" u="sng" dirty="0">
                <a:solidFill>
                  <a:schemeClr val="accent2">
                    <a:lumMod val="75000"/>
                  </a:schemeClr>
                </a:solidFill>
              </a:rPr>
              <a:t>Lien vidéo vélo (6</a:t>
            </a:r>
            <a:r>
              <a:rPr lang="fr-FR" sz="2400" i="1" u="sng" baseline="30000" dirty="0">
                <a:solidFill>
                  <a:schemeClr val="accent2">
                    <a:lumMod val="75000"/>
                  </a:schemeClr>
                </a:solidFill>
              </a:rPr>
              <a:t>ème</a:t>
            </a:r>
            <a:r>
              <a:rPr lang="fr-FR" sz="2400" i="1" u="sng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AE9AEA5-FC8A-90DE-2B00-DB865179214B}"/>
              </a:ext>
            </a:extLst>
          </p:cNvPr>
          <p:cNvSpPr txBox="1"/>
          <p:nvPr/>
        </p:nvSpPr>
        <p:spPr>
          <a:xfrm>
            <a:off x="282376" y="4529458"/>
            <a:ext cx="85471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BILAN :</a:t>
            </a:r>
          </a:p>
          <a:p>
            <a:pPr algn="ctr"/>
            <a:r>
              <a:rPr lang="fr-FR" sz="3200" i="1" dirty="0"/>
              <a:t>Décrire</a:t>
            </a:r>
            <a:r>
              <a:rPr lang="fr-FR" sz="3200" dirty="0"/>
              <a:t> vs </a:t>
            </a:r>
            <a:r>
              <a:rPr lang="fr-FR" sz="3200" i="1" dirty="0"/>
              <a:t>Expliquer</a:t>
            </a:r>
          </a:p>
          <a:p>
            <a:pPr algn="ctr"/>
            <a:r>
              <a:rPr lang="fr-FR" sz="3200" i="1" dirty="0"/>
              <a:t>Mouvement</a:t>
            </a:r>
            <a:r>
              <a:rPr lang="fr-FR" sz="3200" dirty="0"/>
              <a:t> vs </a:t>
            </a:r>
            <a:r>
              <a:rPr lang="fr-FR" sz="3200" i="1" dirty="0"/>
              <a:t>Fonctionnement</a:t>
            </a:r>
            <a:r>
              <a:rPr lang="fr-FR" sz="3200" dirty="0"/>
              <a:t> </a:t>
            </a:r>
            <a:r>
              <a:rPr lang="fr-FR" sz="3200" i="1" dirty="0"/>
              <a:t>d’un objet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CDA9DFE-AE19-AAB7-F50D-EDC782873ABF}"/>
              </a:ext>
            </a:extLst>
          </p:cNvPr>
          <p:cNvSpPr txBox="1"/>
          <p:nvPr/>
        </p:nvSpPr>
        <p:spPr>
          <a:xfrm>
            <a:off x="2118025" y="6162114"/>
            <a:ext cx="32689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hlinkClick r:id="rId5"/>
              </a:rPr>
              <a:t>Lien vers doc Eduscol : « verbes de consignes »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4390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 animBg="1"/>
      <p:bldP spid="11" grpId="0" animBg="1"/>
      <p:bldP spid="12" grpId="0" animBg="1"/>
      <p:bldP spid="15" grpId="0"/>
      <p:bldP spid="16" grpId="0" animBg="1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DA803A-18F3-EC29-3BA0-A7246B331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8545"/>
            <a:ext cx="9144000" cy="531780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A- Prendre un bon départ : qu’étudie-t-on ?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0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3200" dirty="0"/>
              <a:t>B- Point ou objet ?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1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C- référentiel </a:t>
            </a:r>
            <a:r>
              <a:rPr lang="fr-FR" sz="3200" i="1" dirty="0">
                <a:solidFill>
                  <a:schemeClr val="bg1">
                    <a:lumMod val="65000"/>
                  </a:schemeClr>
                </a:solidFill>
              </a:rPr>
              <a:t>vs </a:t>
            </a: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point de vue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1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D- Différencier </a:t>
            </a:r>
            <a:r>
              <a:rPr lang="fr-FR" sz="3200" i="1" dirty="0">
                <a:solidFill>
                  <a:schemeClr val="bg1">
                    <a:lumMod val="65000"/>
                  </a:schemeClr>
                </a:solidFill>
              </a:rPr>
              <a:t>v</a:t>
            </a: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fr-FR" sz="32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fr-FR" sz="3200" i="1" dirty="0">
                <a:solidFill>
                  <a:schemeClr val="bg1">
                    <a:lumMod val="65000"/>
                  </a:schemeClr>
                </a:solidFill>
              </a:rPr>
              <a:t>t ; </a:t>
            </a: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« découper » un mouvement en tranche de temps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E- « Dessiner » la vitesse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043CAA-14FA-7488-E757-A0C1643B663D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</p:spTree>
    <p:extLst>
      <p:ext uri="{BB962C8B-B14F-4D97-AF65-F5344CB8AC3E}">
        <p14:creationId xmlns:p14="http://schemas.microsoft.com/office/powerpoint/2010/main" val="894113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FB9C8D0-4755-462F-829C-C79BA9416352}"/>
              </a:ext>
            </a:extLst>
          </p:cNvPr>
          <p:cNvSpPr txBox="1"/>
          <p:nvPr/>
        </p:nvSpPr>
        <p:spPr>
          <a:xfrm>
            <a:off x="0" y="85728"/>
            <a:ext cx="914400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3- Difficultés des élèves sur le mouvement</a:t>
            </a:r>
          </a:p>
          <a:p>
            <a:r>
              <a:rPr lang="fr-FR" sz="2400" dirty="0"/>
              <a:t>B- Point ou objet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FE583A-CCA3-4C5E-A82F-809B6D56F28B}"/>
              </a:ext>
            </a:extLst>
          </p:cNvPr>
          <p:cNvSpPr txBox="1"/>
          <p:nvPr/>
        </p:nvSpPr>
        <p:spPr>
          <a:xfrm>
            <a:off x="-41276" y="1152823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- Consigne donnée aux élèves :                    </a:t>
            </a:r>
            <a:r>
              <a:rPr lang="fr-FR" sz="2000" i="1" dirty="0">
                <a:hlinkClick r:id="rId3"/>
              </a:rPr>
              <a:t>Lien activités 6ème</a:t>
            </a:r>
            <a:endParaRPr lang="fr-FR" sz="2000" i="1" dirty="0"/>
          </a:p>
          <a:p>
            <a:r>
              <a:rPr lang="fr-FR" sz="3200" dirty="0"/>
              <a:t>«  Décrire le mouvement du vélo. »</a:t>
            </a:r>
          </a:p>
          <a:p>
            <a:pPr marL="457200" indent="-457200">
              <a:buFont typeface="Wingdings 3" panose="05040102010807070707" pitchFamily="18" charset="2"/>
              <a:buChar char="9"/>
            </a:pPr>
            <a:r>
              <a:rPr lang="fr-FR" sz="3200" b="1" dirty="0"/>
              <a:t>consignes imparfaites</a:t>
            </a:r>
            <a:r>
              <a:rPr lang="fr-FR" sz="3200" dirty="0"/>
              <a:t>, à remplacer par …</a:t>
            </a:r>
          </a:p>
          <a:p>
            <a:endParaRPr lang="fr-FR" sz="800" dirty="0"/>
          </a:p>
          <a:p>
            <a:r>
              <a:rPr lang="fr-FR" sz="3200" dirty="0"/>
              <a:t>«  Décrire le mouvement d’un point du guidon » </a:t>
            </a:r>
          </a:p>
          <a:p>
            <a:endParaRPr lang="fr-FR" sz="3200" dirty="0">
              <a:solidFill>
                <a:srgbClr val="FF0000"/>
              </a:solidFill>
            </a:endParaRPr>
          </a:p>
          <a:p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Que fait l’élève du point de vue </a:t>
            </a:r>
            <a:br>
              <a:rPr lang="fr-FR" sz="3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de la modélisation ?</a:t>
            </a:r>
          </a:p>
          <a:p>
            <a:endParaRPr lang="fr-FR" sz="2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Proposer le modèle enseigné </a:t>
            </a:r>
          </a:p>
          <a:p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à la fin de cette activité </a:t>
            </a:r>
            <a:r>
              <a:rPr lang="fr-FR" sz="32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BILAN élève</a:t>
            </a:r>
            <a:endParaRPr lang="fr-FR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38D3C17-0726-FCD8-3A12-4137B493BAAB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470990F-E7F5-CA55-FECC-89083F710EB2}"/>
              </a:ext>
            </a:extLst>
          </p:cNvPr>
          <p:cNvGrpSpPr/>
          <p:nvPr/>
        </p:nvGrpSpPr>
        <p:grpSpPr>
          <a:xfrm>
            <a:off x="6457950" y="3716558"/>
            <a:ext cx="2458980" cy="1975686"/>
            <a:chOff x="373120" y="780213"/>
            <a:chExt cx="2458980" cy="1975686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DFCF4FF-63E3-CA57-1536-8AA3EFB9E539}"/>
                </a:ext>
              </a:extLst>
            </p:cNvPr>
            <p:cNvSpPr/>
            <p:nvPr/>
          </p:nvSpPr>
          <p:spPr>
            <a:xfrm>
              <a:off x="373120" y="2088312"/>
              <a:ext cx="2458980" cy="667587"/>
            </a:xfrm>
            <a:prstGeom prst="roundRect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MONDE MATÉRIEL</a:t>
              </a: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Objets / événements / phénomènes</a:t>
              </a: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DBA19CC5-0D51-42B2-1468-433FC411751C}"/>
                </a:ext>
              </a:extLst>
            </p:cNvPr>
            <p:cNvSpPr/>
            <p:nvPr/>
          </p:nvSpPr>
          <p:spPr>
            <a:xfrm>
              <a:off x="373120" y="780213"/>
              <a:ext cx="2458980" cy="667587"/>
            </a:xfrm>
            <a:prstGeom prst="roundRect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MONDE DES THÉORIES ET DES MODÈLES</a:t>
              </a: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Lois, relations, concepts</a:t>
              </a:r>
            </a:p>
          </p:txBody>
        </p:sp>
      </p:grpSp>
      <p:sp>
        <p:nvSpPr>
          <p:cNvPr id="4" name="Arc 3">
            <a:extLst>
              <a:ext uri="{FF2B5EF4-FFF2-40B4-BE49-F238E27FC236}">
                <a16:creationId xmlns:a16="http://schemas.microsoft.com/office/drawing/2014/main" id="{65CB4899-A315-0BA6-63D9-356F117AEC49}"/>
              </a:ext>
            </a:extLst>
          </p:cNvPr>
          <p:cNvSpPr/>
          <p:nvPr/>
        </p:nvSpPr>
        <p:spPr>
          <a:xfrm rot="15870817">
            <a:off x="6398090" y="4475706"/>
            <a:ext cx="770727" cy="491249"/>
          </a:xfrm>
          <a:prstGeom prst="arc">
            <a:avLst>
              <a:gd name="adj1" fmla="val 11285865"/>
              <a:gd name="adj2" fmla="val 0"/>
            </a:avLst>
          </a:prstGeom>
          <a:ln w="381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50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FB9C8D0-4755-462F-829C-C79BA9416352}"/>
              </a:ext>
            </a:extLst>
          </p:cNvPr>
          <p:cNvSpPr txBox="1"/>
          <p:nvPr/>
        </p:nvSpPr>
        <p:spPr>
          <a:xfrm>
            <a:off x="0" y="57152"/>
            <a:ext cx="914400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3- Difficultés des élèves sur le mouvement</a:t>
            </a:r>
          </a:p>
          <a:p>
            <a:r>
              <a:rPr lang="fr-FR" sz="2400" dirty="0"/>
              <a:t>B- Point ou objet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FE583A-CCA3-4C5E-A82F-809B6D56F28B}"/>
              </a:ext>
            </a:extLst>
          </p:cNvPr>
          <p:cNvSpPr txBox="1"/>
          <p:nvPr/>
        </p:nvSpPr>
        <p:spPr>
          <a:xfrm>
            <a:off x="123825" y="1220719"/>
            <a:ext cx="88963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Exemple du modèle proposé aux élèves de 6</a:t>
            </a:r>
            <a:r>
              <a:rPr lang="fr-FR" sz="3200" baseline="30000" dirty="0"/>
              <a:t>ème</a:t>
            </a:r>
            <a:r>
              <a:rPr lang="fr-FR" sz="3200" dirty="0"/>
              <a:t> :</a:t>
            </a:r>
          </a:p>
          <a:p>
            <a:endParaRPr lang="fr-FR" sz="3200" dirty="0">
              <a:solidFill>
                <a:srgbClr val="FF0000"/>
              </a:solidFill>
            </a:endParaRPr>
          </a:p>
          <a:p>
            <a:r>
              <a:rPr lang="fr-FR" sz="2400" b="1" dirty="0"/>
              <a:t>A) Étudier un mouvement : </a:t>
            </a:r>
          </a:p>
          <a:p>
            <a:pPr algn="just"/>
            <a:r>
              <a:rPr lang="fr-FR" sz="2400" dirty="0"/>
              <a:t> - Pour étudier le mouvement d'un objet, on choisit un </a:t>
            </a:r>
            <a:r>
              <a:rPr lang="fr-FR" sz="2400" u="sng" dirty="0"/>
              <a:t>point</a:t>
            </a:r>
            <a:r>
              <a:rPr lang="fr-FR" sz="2400" dirty="0"/>
              <a:t> précis de cet </a:t>
            </a:r>
            <a:r>
              <a:rPr lang="fr-FR" sz="2400" u="sng" dirty="0"/>
              <a:t>objet</a:t>
            </a:r>
            <a:r>
              <a:rPr lang="fr-FR" sz="2400" dirty="0"/>
              <a:t>. Ce choix impose une perte d’informations sur les mouvements des autres points qui composent l’objet</a:t>
            </a:r>
          </a:p>
          <a:p>
            <a:pPr algn="just"/>
            <a:endParaRPr lang="fr-FR" sz="2400" dirty="0"/>
          </a:p>
          <a:p>
            <a:pPr algn="just"/>
            <a:r>
              <a:rPr lang="fr-FR" sz="2400" dirty="0"/>
              <a:t>- « Étudier un mouvement » consiste à décrire avec des mots ou un schéma </a:t>
            </a:r>
            <a:r>
              <a:rPr lang="fr-FR" sz="2400" u="sng" dirty="0"/>
              <a:t>les positions</a:t>
            </a:r>
            <a:r>
              <a:rPr lang="fr-FR" sz="2400" dirty="0"/>
              <a:t> prises par le </a:t>
            </a:r>
            <a:r>
              <a:rPr lang="fr-FR" sz="2400" u="sng" dirty="0"/>
              <a:t>point</a:t>
            </a:r>
            <a:r>
              <a:rPr lang="fr-FR" sz="2400" dirty="0"/>
              <a:t> étudié pendant la durée du mouvement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184969-5849-12EB-17C2-B8297CC6513A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</p:spTree>
    <p:extLst>
      <p:ext uri="{BB962C8B-B14F-4D97-AF65-F5344CB8AC3E}">
        <p14:creationId xmlns:p14="http://schemas.microsoft.com/office/powerpoint/2010/main" val="2712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FB9C8D0-4755-462F-829C-C79BA9416352}"/>
              </a:ext>
            </a:extLst>
          </p:cNvPr>
          <p:cNvSpPr txBox="1"/>
          <p:nvPr/>
        </p:nvSpPr>
        <p:spPr>
          <a:xfrm>
            <a:off x="0" y="71440"/>
            <a:ext cx="914400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3- Difficultés des élèves sur le mouvement</a:t>
            </a:r>
          </a:p>
          <a:p>
            <a:r>
              <a:rPr lang="fr-FR" sz="2400" dirty="0"/>
              <a:t>B- Point ou objet : une différence assumée en 2</a:t>
            </a:r>
            <a:r>
              <a:rPr lang="fr-FR" sz="2400" baseline="30000" dirty="0"/>
              <a:t>nde</a:t>
            </a:r>
            <a:r>
              <a:rPr lang="fr-FR" sz="2400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E084A5F-7F09-4EB5-9AD7-A1E92480FDFE}"/>
              </a:ext>
            </a:extLst>
          </p:cNvPr>
          <p:cNvSpPr txBox="1"/>
          <p:nvPr/>
        </p:nvSpPr>
        <p:spPr>
          <a:xfrm>
            <a:off x="0" y="1139631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Programme de physique-chimie - seconde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B677E2-786D-F6DA-AD8B-D5A8F7A3C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" y="2136776"/>
            <a:ext cx="8734425" cy="42195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9529E1AF-1E91-A855-18FA-CADB17274F00}"/>
                  </a:ext>
                </a:extLst>
              </p14:cNvPr>
              <p14:cNvContentPartPr/>
              <p14:nvPr/>
            </p14:nvContentPartPr>
            <p14:xfrm>
              <a:off x="3589267" y="5452400"/>
              <a:ext cx="360" cy="3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9529E1AF-1E91-A855-18FA-CADB17274F0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35267" y="53444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41CAF820-0A1E-6078-E366-A3417D22F9CF}"/>
                  </a:ext>
                </a:extLst>
              </p14:cNvPr>
              <p14:cNvContentPartPr/>
              <p14:nvPr/>
            </p14:nvContentPartPr>
            <p14:xfrm>
              <a:off x="3538867" y="5417480"/>
              <a:ext cx="5349240" cy="12060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41CAF820-0A1E-6078-E366-A3417D22F9C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84867" y="5309480"/>
                <a:ext cx="5456880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A9B4D86A-FE97-2F61-FB43-906903535356}"/>
                  </a:ext>
                </a:extLst>
              </p14:cNvPr>
              <p14:cNvContentPartPr/>
              <p14:nvPr/>
            </p14:nvContentPartPr>
            <p14:xfrm>
              <a:off x="3555427" y="5637440"/>
              <a:ext cx="4587840" cy="867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A9B4D86A-FE97-2F61-FB43-9069035353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01427" y="5529440"/>
                <a:ext cx="469548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E0B724C-ACDE-F7F2-57CA-0242FD600833}"/>
                  </a:ext>
                </a:extLst>
              </p14:cNvPr>
              <p14:cNvContentPartPr/>
              <p14:nvPr/>
            </p14:nvContentPartPr>
            <p14:xfrm>
              <a:off x="3538867" y="5890520"/>
              <a:ext cx="1336680" cy="3564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E0B724C-ACDE-F7F2-57CA-0242FD60083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84867" y="5782880"/>
                <a:ext cx="1444320" cy="25128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E901D41A-F846-CD4A-21A7-6F28F14610AC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</p:spTree>
    <p:extLst>
      <p:ext uri="{BB962C8B-B14F-4D97-AF65-F5344CB8AC3E}">
        <p14:creationId xmlns:p14="http://schemas.microsoft.com/office/powerpoint/2010/main" val="3435575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FB9C8D0-4755-462F-829C-C79BA9416352}"/>
              </a:ext>
            </a:extLst>
          </p:cNvPr>
          <p:cNvSpPr txBox="1"/>
          <p:nvPr/>
        </p:nvSpPr>
        <p:spPr>
          <a:xfrm>
            <a:off x="0" y="57152"/>
            <a:ext cx="914400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3- Difficultés des élèves sur le mouvement</a:t>
            </a:r>
          </a:p>
          <a:p>
            <a:r>
              <a:rPr lang="fr-FR" sz="2400" dirty="0"/>
              <a:t>B- Point ou objet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FE583A-CCA3-4C5E-A82F-809B6D56F28B}"/>
              </a:ext>
            </a:extLst>
          </p:cNvPr>
          <p:cNvSpPr txBox="1"/>
          <p:nvPr/>
        </p:nvSpPr>
        <p:spPr>
          <a:xfrm>
            <a:off x="123825" y="1220719"/>
            <a:ext cx="889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Modéliser ne consiste pas à remplacer…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184969-5849-12EB-17C2-B8297CC6513A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  <p:pic>
        <p:nvPicPr>
          <p:cNvPr id="4" name="Graphique 3" descr="Présentation avec multimédia contour">
            <a:hlinkClick r:id="rId3" action="ppaction://hlinkfile"/>
            <a:extLst>
              <a:ext uri="{FF2B5EF4-FFF2-40B4-BE49-F238E27FC236}">
                <a16:creationId xmlns:a16="http://schemas.microsoft.com/office/drawing/2014/main" id="{9A9EFC14-820B-5E17-2AC8-C0CAFD752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4800" y="18054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25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DA803A-18F3-EC29-3BA0-A7246B331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8545"/>
            <a:ext cx="9144000" cy="531780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A- Prendre un bon départ : qu’étudie-t-on ?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B- Point ou objet ?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100" dirty="0"/>
          </a:p>
          <a:p>
            <a:pPr marL="0" indent="0">
              <a:lnSpc>
                <a:spcPct val="100000"/>
              </a:lnSpc>
              <a:buNone/>
            </a:pPr>
            <a:r>
              <a:rPr lang="fr-FR" sz="3200" dirty="0"/>
              <a:t>C- référentiel </a:t>
            </a:r>
            <a:r>
              <a:rPr lang="fr-FR" sz="3200" i="1" dirty="0"/>
              <a:t>vs </a:t>
            </a:r>
            <a:r>
              <a:rPr lang="fr-FR" sz="3200" dirty="0"/>
              <a:t>point de vue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100" dirty="0"/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D- Différencier </a:t>
            </a:r>
            <a:r>
              <a:rPr lang="fr-FR" sz="3200" i="1" dirty="0">
                <a:solidFill>
                  <a:schemeClr val="bg1">
                    <a:lumMod val="65000"/>
                  </a:schemeClr>
                </a:solidFill>
              </a:rPr>
              <a:t>v</a:t>
            </a: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fr-FR" sz="32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fr-FR" sz="3200" i="1" dirty="0">
                <a:solidFill>
                  <a:schemeClr val="bg1">
                    <a:lumMod val="65000"/>
                  </a:schemeClr>
                </a:solidFill>
              </a:rPr>
              <a:t>t ; </a:t>
            </a: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« découper » un mouvement en tranche de temps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E- « Dessiner » la vitesse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043CAA-14FA-7488-E757-A0C1643B663D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</p:spTree>
    <p:extLst>
      <p:ext uri="{BB962C8B-B14F-4D97-AF65-F5344CB8AC3E}">
        <p14:creationId xmlns:p14="http://schemas.microsoft.com/office/powerpoint/2010/main" val="2307105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7EC6FCF-F92C-02AC-340E-798EEC9BE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3550163"/>
          </a:xfrm>
        </p:spPr>
        <p:txBody>
          <a:bodyPr/>
          <a:lstStyle/>
          <a:p>
            <a:r>
              <a:rPr lang="fr-FR" dirty="0"/>
              <a:t>Le référentiel est souvent identifié à un objet</a:t>
            </a:r>
          </a:p>
          <a:p>
            <a:r>
              <a:rPr lang="fr-FR" dirty="0"/>
              <a:t>Mais l’objet ne suffit pas à normer « ce que l’on voit » car on peut ne mettre à plusieurs endroits de cet objet</a:t>
            </a:r>
          </a:p>
          <a:p>
            <a:r>
              <a:rPr lang="fr-FR" dirty="0"/>
              <a:t>Le référentiel est utile si on le dote d’un système de coordonnées</a:t>
            </a:r>
          </a:p>
          <a:p>
            <a:r>
              <a:rPr lang="fr-FR" dirty="0"/>
              <a:t>Pour l’élève de collège, ce qui compte est le point de vue : la caméra n’a pas l’ambiguïté du référentiel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FB9C8D0-4755-462F-829C-C79BA9416352}"/>
              </a:ext>
            </a:extLst>
          </p:cNvPr>
          <p:cNvSpPr txBox="1"/>
          <p:nvPr/>
        </p:nvSpPr>
        <p:spPr>
          <a:xfrm>
            <a:off x="0" y="71440"/>
            <a:ext cx="914400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3- Difficultés des élèves sur le mouvement</a:t>
            </a:r>
          </a:p>
          <a:p>
            <a:r>
              <a:rPr lang="fr-FR" sz="2400" dirty="0"/>
              <a:t>C- Référentiel ou point de vue ?</a:t>
            </a: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7756446-071D-068B-858E-3A6753DC851C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</p:spTree>
    <p:extLst>
      <p:ext uri="{BB962C8B-B14F-4D97-AF65-F5344CB8AC3E}">
        <p14:creationId xmlns:p14="http://schemas.microsoft.com/office/powerpoint/2010/main" val="107396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DA803A-18F3-EC29-3BA0-A7246B331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8545"/>
            <a:ext cx="9144000" cy="531780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A- Prendre un bon départ : qu’étudie-t-on ?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B- Point ou objet ?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1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C- référentiel </a:t>
            </a:r>
            <a:r>
              <a:rPr lang="fr-FR" sz="3200" i="1" dirty="0">
                <a:solidFill>
                  <a:schemeClr val="bg1">
                    <a:lumMod val="65000"/>
                  </a:schemeClr>
                </a:solidFill>
              </a:rPr>
              <a:t>vs </a:t>
            </a: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point de vue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100" dirty="0"/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3200" dirty="0"/>
              <a:t>D- Différencier </a:t>
            </a:r>
            <a:r>
              <a:rPr lang="fr-FR" sz="3200" i="1" dirty="0"/>
              <a:t>v</a:t>
            </a:r>
            <a:r>
              <a:rPr lang="fr-FR" sz="3200" dirty="0"/>
              <a:t>, </a:t>
            </a:r>
            <a:r>
              <a:rPr lang="fr-FR" sz="3200" i="1" dirty="0"/>
              <a:t>d</a:t>
            </a:r>
            <a:r>
              <a:rPr lang="fr-FR" sz="3200" dirty="0"/>
              <a:t>, </a:t>
            </a:r>
            <a:r>
              <a:rPr lang="fr-FR" sz="3200" i="1" dirty="0"/>
              <a:t>t ; </a:t>
            </a:r>
            <a:r>
              <a:rPr lang="fr-FR" sz="3200" dirty="0"/>
              <a:t>« découper » un mouvement en tranche de temps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200" dirty="0"/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E- « Dessiner » la vitesse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043CAA-14FA-7488-E757-A0C1643B663D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</p:spTree>
    <p:extLst>
      <p:ext uri="{BB962C8B-B14F-4D97-AF65-F5344CB8AC3E}">
        <p14:creationId xmlns:p14="http://schemas.microsoft.com/office/powerpoint/2010/main" val="2389782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937F0D80-4213-63C5-8D03-1AA2C7BF395C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7030A0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1- Un état des lieux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549165F-9569-8AAF-9FA2-D83E2BCD7462}"/>
              </a:ext>
            </a:extLst>
          </p:cNvPr>
          <p:cNvSpPr txBox="1"/>
          <p:nvPr/>
        </p:nvSpPr>
        <p:spPr>
          <a:xfrm>
            <a:off x="412955" y="492443"/>
            <a:ext cx="6884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Notions et contenus au programme… et un peu plus…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1875BD-CE80-E575-97ED-0C7E2E07A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0347"/>
            <a:ext cx="9144000" cy="524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410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FB9C8D0-4755-462F-829C-C79BA9416352}"/>
              </a:ext>
            </a:extLst>
          </p:cNvPr>
          <p:cNvSpPr txBox="1"/>
          <p:nvPr/>
        </p:nvSpPr>
        <p:spPr>
          <a:xfrm>
            <a:off x="0" y="71440"/>
            <a:ext cx="914400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3- Difficultés des élèves sur le mouvement</a:t>
            </a:r>
          </a:p>
          <a:p>
            <a:r>
              <a:rPr lang="fr-FR" sz="2400" dirty="0"/>
              <a:t>D- Différencier </a:t>
            </a:r>
            <a:r>
              <a:rPr lang="fr-FR" sz="2000" i="1" dirty="0"/>
              <a:t>d</a:t>
            </a:r>
            <a:r>
              <a:rPr lang="fr-FR" sz="2000" dirty="0"/>
              <a:t>, </a:t>
            </a:r>
            <a:r>
              <a:rPr lang="fr-FR" sz="2000" i="1" dirty="0"/>
              <a:t>t</a:t>
            </a:r>
            <a:r>
              <a:rPr lang="fr-FR" sz="2000" dirty="0"/>
              <a:t>, </a:t>
            </a:r>
            <a:r>
              <a:rPr lang="fr-FR" sz="2000" i="1" dirty="0"/>
              <a:t>v</a:t>
            </a:r>
            <a:r>
              <a:rPr lang="fr-FR" sz="2000" dirty="0"/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D913F7-23E6-4B29-8E7B-710E9E067D1F}"/>
              </a:ext>
            </a:extLst>
          </p:cNvPr>
          <p:cNvSpPr txBox="1"/>
          <p:nvPr/>
        </p:nvSpPr>
        <p:spPr>
          <a:xfrm>
            <a:off x="3457576" y="1098233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vitesse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CBC48AE-CA59-48A9-998C-DBF6F26A2A04}"/>
              </a:ext>
            </a:extLst>
          </p:cNvPr>
          <p:cNvSpPr txBox="1"/>
          <p:nvPr/>
        </p:nvSpPr>
        <p:spPr>
          <a:xfrm>
            <a:off x="123825" y="2746462"/>
            <a:ext cx="8896350" cy="372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2400" i="1" dirty="0"/>
              <a:t>« Tout enfant, dès son jeune âge, est confronté </a:t>
            </a:r>
            <a:r>
              <a:rPr lang="fr-FR" sz="2400" dirty="0"/>
              <a:t>à </a:t>
            </a:r>
            <a:r>
              <a:rPr lang="fr-FR" sz="2400" i="1" dirty="0"/>
              <a:t>la "vitesse" </a:t>
            </a:r>
            <a:r>
              <a:rPr lang="fr-FR" sz="2400" dirty="0"/>
              <a:t>et se donne </a:t>
            </a:r>
            <a:r>
              <a:rPr lang="fr-FR" sz="2400" i="1" dirty="0"/>
              <a:t>une représentation de cette grandeur. Mais cette grandeur est complexe et ne peut se construire seule car elle dépend de deux autres, la distance et le temps. […] </a:t>
            </a:r>
            <a:r>
              <a:rPr lang="fr-FR" sz="2400" b="1" i="1" dirty="0"/>
              <a:t>La vitesse est posée a priori comme une évidence : c'est le résultat du quotient de la distance par la durée mise pour la parcourir</a:t>
            </a:r>
            <a:r>
              <a:rPr lang="fr-FR" sz="2400" i="1" dirty="0"/>
              <a:t>. </a:t>
            </a:r>
          </a:p>
          <a:p>
            <a:pPr algn="just"/>
            <a:r>
              <a:rPr lang="fr-FR" sz="2400" i="1" dirty="0"/>
              <a:t>Le raccourci est effrayant et le résultat évident : </a:t>
            </a:r>
            <a:r>
              <a:rPr lang="fr-FR" sz="2400" b="1" i="1" dirty="0"/>
              <a:t>seule une minorité d'élèves intègre cette définition</a:t>
            </a:r>
            <a:r>
              <a:rPr lang="fr-FR" sz="2400" i="1" dirty="0"/>
              <a:t>. Le mécanisme étant montré, d'autres élèves l'utilisent sans comprendre, d'autres se bloquent. »</a:t>
            </a:r>
          </a:p>
          <a:p>
            <a:pPr algn="r"/>
            <a:r>
              <a:rPr lang="fr-FR" i="1" dirty="0"/>
              <a:t>J-L Canal, Aster n°2, 1986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1A8BC5B-57E5-79EA-D8A5-AAFFF4930F49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E8A9BBD-50C3-03A4-F9FB-DF120BA212F4}"/>
              </a:ext>
            </a:extLst>
          </p:cNvPr>
          <p:cNvGrpSpPr/>
          <p:nvPr/>
        </p:nvGrpSpPr>
        <p:grpSpPr>
          <a:xfrm>
            <a:off x="0" y="900137"/>
            <a:ext cx="9144000" cy="1846325"/>
            <a:chOff x="0" y="947572"/>
            <a:chExt cx="9144000" cy="1846325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1111463D-2910-42E4-B7C8-8DB8202BF4C3}"/>
                </a:ext>
              </a:extLst>
            </p:cNvPr>
            <p:cNvSpPr txBox="1"/>
            <p:nvPr/>
          </p:nvSpPr>
          <p:spPr>
            <a:xfrm>
              <a:off x="0" y="947572"/>
              <a:ext cx="9144000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accent2">
                      <a:lumMod val="75000"/>
                    </a:schemeClr>
                  </a:solidFill>
                </a:rPr>
                <a:t>Comment faire travailler la grandeur </a:t>
              </a:r>
              <a:r>
                <a:rPr lang="fr-FR" sz="3200" b="1" i="1" dirty="0">
                  <a:solidFill>
                    <a:schemeClr val="accent2">
                      <a:lumMod val="75000"/>
                    </a:schemeClr>
                  </a:solidFill>
                </a:rPr>
                <a:t>vitesse</a:t>
              </a:r>
              <a:r>
                <a:rPr lang="fr-FR" sz="3200" b="1" dirty="0">
                  <a:solidFill>
                    <a:schemeClr val="accent2">
                      <a:lumMod val="75000"/>
                    </a:schemeClr>
                  </a:solidFill>
                </a:rPr>
                <a:t> avant de l’aborder par un calcul ?</a:t>
              </a: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DEABED67-D411-9817-B547-66AE4D0CDA02}"/>
                </a:ext>
              </a:extLst>
            </p:cNvPr>
            <p:cNvSpPr/>
            <p:nvPr/>
          </p:nvSpPr>
          <p:spPr>
            <a:xfrm>
              <a:off x="3217400" y="2039899"/>
              <a:ext cx="2709199" cy="753998"/>
            </a:xfrm>
            <a:prstGeom prst="round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MONDE DES THÉORIES ET DES MODÈLES</a:t>
              </a:r>
            </a:p>
            <a:p>
              <a:r>
                <a:rPr lang="fr-FR" sz="12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Lois, relations, concepts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0DBF2F16-ED2E-223C-E43C-DB2126831BD4}"/>
                </a:ext>
              </a:extLst>
            </p:cNvPr>
            <p:cNvSpPr/>
            <p:nvPr/>
          </p:nvSpPr>
          <p:spPr>
            <a:xfrm>
              <a:off x="5405797" y="2394807"/>
              <a:ext cx="351655" cy="351655"/>
            </a:xfrm>
            <a:prstGeom prst="arc">
              <a:avLst>
                <a:gd name="adj1" fmla="val 16200000"/>
                <a:gd name="adj2" fmla="val 12709637"/>
              </a:avLst>
            </a:prstGeom>
            <a:ln w="28575">
              <a:solidFill>
                <a:schemeClr val="accent2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0041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FB9C8D0-4755-462F-829C-C79BA9416352}"/>
              </a:ext>
            </a:extLst>
          </p:cNvPr>
          <p:cNvSpPr txBox="1"/>
          <p:nvPr/>
        </p:nvSpPr>
        <p:spPr>
          <a:xfrm>
            <a:off x="0" y="71440"/>
            <a:ext cx="914400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3- Difficultés des élèves sur le mouvement</a:t>
            </a:r>
          </a:p>
          <a:p>
            <a:r>
              <a:rPr lang="fr-FR" sz="2400" dirty="0"/>
              <a:t>D- Différencier </a:t>
            </a:r>
            <a:r>
              <a:rPr lang="fr-FR" sz="2400" i="1" dirty="0"/>
              <a:t>d, t, v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111463D-2910-42E4-B7C8-8DB8202BF4C3}"/>
              </a:ext>
            </a:extLst>
          </p:cNvPr>
          <p:cNvSpPr txBox="1"/>
          <p:nvPr/>
        </p:nvSpPr>
        <p:spPr>
          <a:xfrm>
            <a:off x="138792" y="1119615"/>
            <a:ext cx="8906056" cy="255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Comment faire travailler la grandeur vitesse avant de l’aborder par un calcul ? </a:t>
            </a:r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Voir l’activité 3 ( 6</a:t>
            </a:r>
            <a:r>
              <a:rPr lang="fr-FR" sz="3200" baseline="30000" dirty="0">
                <a:solidFill>
                  <a:schemeClr val="accent2">
                    <a:lumMod val="75000"/>
                  </a:schemeClr>
                </a:solidFill>
              </a:rPr>
              <a:t>ème</a:t>
            </a:r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).</a:t>
            </a:r>
          </a:p>
          <a:p>
            <a:endParaRPr lang="fr-FR" sz="32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Quelle activité de modélisation est faite par les élèves ?  </a:t>
            </a:r>
            <a:endParaRPr lang="fr-FR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4DC8E06-B114-C423-0916-B69FF9DA1C3B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032ED61-035E-E61D-85BA-7AF23BB73D14}"/>
              </a:ext>
            </a:extLst>
          </p:cNvPr>
          <p:cNvGrpSpPr/>
          <p:nvPr/>
        </p:nvGrpSpPr>
        <p:grpSpPr>
          <a:xfrm>
            <a:off x="3145449" y="3774295"/>
            <a:ext cx="2709199" cy="2231413"/>
            <a:chOff x="373120" y="780213"/>
            <a:chExt cx="2458980" cy="1975686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F0EC9D5F-7DE2-55F2-5BB2-2F3494B8B389}"/>
                </a:ext>
              </a:extLst>
            </p:cNvPr>
            <p:cNvSpPr/>
            <p:nvPr/>
          </p:nvSpPr>
          <p:spPr>
            <a:xfrm>
              <a:off x="373120" y="2088312"/>
              <a:ext cx="2458980" cy="667587"/>
            </a:xfrm>
            <a:prstGeom prst="round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MONDE MATÉRIEL</a:t>
              </a: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Objets / événements / phénomènes</a:t>
              </a: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92C04CA-8A93-3496-A0F5-8BC5C15185CE}"/>
                </a:ext>
              </a:extLst>
            </p:cNvPr>
            <p:cNvSpPr/>
            <p:nvPr/>
          </p:nvSpPr>
          <p:spPr>
            <a:xfrm>
              <a:off x="373120" y="780213"/>
              <a:ext cx="2458980" cy="667587"/>
            </a:xfrm>
            <a:prstGeom prst="round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MONDE DES THÉORIES ET DES MODÈLES</a:t>
              </a: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Lois, relations, concepts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E8FA069D-B0D2-F66E-6B4C-D81EA280E47D}"/>
              </a:ext>
            </a:extLst>
          </p:cNvPr>
          <p:cNvSpPr txBox="1"/>
          <p:nvPr/>
        </p:nvSpPr>
        <p:spPr>
          <a:xfrm>
            <a:off x="6724995" y="2124365"/>
            <a:ext cx="2037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hlinkClick r:id="rId3"/>
              </a:rPr>
              <a:t>Lien activités 6ème</a:t>
            </a:r>
            <a:endParaRPr lang="fr-FR" sz="1800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6DAA8610-882D-458D-1787-3684F1B595DF}"/>
              </a:ext>
            </a:extLst>
          </p:cNvPr>
          <p:cNvSpPr/>
          <p:nvPr/>
        </p:nvSpPr>
        <p:spPr>
          <a:xfrm rot="15870817">
            <a:off x="3041430" y="4630977"/>
            <a:ext cx="770727" cy="491249"/>
          </a:xfrm>
          <a:prstGeom prst="arc">
            <a:avLst>
              <a:gd name="adj1" fmla="val 11285865"/>
              <a:gd name="adj2" fmla="val 0"/>
            </a:avLst>
          </a:prstGeom>
          <a:ln w="381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74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 animBg="1"/>
      <p:bldP spid="12" grpId="0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FD913F7-23E6-4B29-8E7B-710E9E067D1F}"/>
              </a:ext>
            </a:extLst>
          </p:cNvPr>
          <p:cNvSpPr txBox="1"/>
          <p:nvPr/>
        </p:nvSpPr>
        <p:spPr>
          <a:xfrm>
            <a:off x="1" y="1068219"/>
            <a:ext cx="92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Réaliser et donner du sens à une chronophotographie</a:t>
            </a:r>
            <a:endParaRPr lang="fr-FR" sz="16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EA31D5-55BB-4C2F-8B64-5C7981965042}"/>
              </a:ext>
            </a:extLst>
          </p:cNvPr>
          <p:cNvSpPr txBox="1"/>
          <p:nvPr/>
        </p:nvSpPr>
        <p:spPr>
          <a:xfrm>
            <a:off x="247650" y="1702048"/>
            <a:ext cx="847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- n’apparaît pas clairement dans les programmes ;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B1D7367-2C34-4082-B524-249E8D4F4217}"/>
              </a:ext>
            </a:extLst>
          </p:cNvPr>
          <p:cNvSpPr txBox="1"/>
          <p:nvPr/>
        </p:nvSpPr>
        <p:spPr>
          <a:xfrm>
            <a:off x="247650" y="2391239"/>
            <a:ext cx="8820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- MAIS « élaborer et mettre en œuvre un protocole pour appréhender un mouvement » </a:t>
            </a:r>
            <a:r>
              <a:rPr lang="fr-FR" sz="2400" dirty="0"/>
              <a:t>(cycle3) ;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EA702D3-C11A-48EB-B1B1-60800667B985}"/>
              </a:ext>
            </a:extLst>
          </p:cNvPr>
          <p:cNvSpPr txBox="1"/>
          <p:nvPr/>
        </p:nvSpPr>
        <p:spPr>
          <a:xfrm>
            <a:off x="247650" y="4041238"/>
            <a:ext cx="88963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Capacités : </a:t>
            </a:r>
          </a:p>
          <a:p>
            <a:r>
              <a:rPr lang="fr-FR" sz="2800" dirty="0">
                <a:sym typeface="Wingdings" panose="05000000000000000000" pitchFamily="2" charset="2"/>
              </a:rPr>
              <a:t> différencier durée, distance, vitesse ;</a:t>
            </a:r>
          </a:p>
          <a:p>
            <a:r>
              <a:rPr lang="fr-FR" sz="2800" dirty="0">
                <a:sym typeface="Wingdings" panose="05000000000000000000" pitchFamily="2" charset="2"/>
              </a:rPr>
              <a:t> choisir le bon « point de vue » ;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fr-FR" sz="2800" dirty="0">
                <a:sym typeface="Wingdings" panose="05000000000000000000" pitchFamily="2" charset="2"/>
              </a:rPr>
              <a:t>modéliser un mouvement en une </a:t>
            </a:r>
          </a:p>
          <a:p>
            <a:r>
              <a:rPr lang="fr-FR" sz="2800" dirty="0">
                <a:sym typeface="Wingdings" panose="05000000000000000000" pitchFamily="2" charset="2"/>
              </a:rPr>
              <a:t>succession de « petits mouvements ».</a:t>
            </a:r>
            <a:endParaRPr lang="fr-FR" sz="28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30CAF1-EB3B-4F46-8A7B-AC1455862590}"/>
              </a:ext>
            </a:extLst>
          </p:cNvPr>
          <p:cNvSpPr txBox="1"/>
          <p:nvPr/>
        </p:nvSpPr>
        <p:spPr>
          <a:xfrm>
            <a:off x="0" y="198757"/>
            <a:ext cx="914400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/>
              <a:t>3- Difficultés des élèves sur le mouvement</a:t>
            </a:r>
          </a:p>
          <a:p>
            <a:r>
              <a:rPr lang="fr-FR" sz="2000" dirty="0"/>
              <a:t>D- Difficulté conceptuelle : « découper » le mouvement en tranche de temps.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7391EA2-E080-8328-09C6-8D387483BD77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BA0EFC7-0E6D-CD1E-46C8-C1FC9535509C}"/>
              </a:ext>
            </a:extLst>
          </p:cNvPr>
          <p:cNvGrpSpPr/>
          <p:nvPr/>
        </p:nvGrpSpPr>
        <p:grpSpPr>
          <a:xfrm>
            <a:off x="6358601" y="3988251"/>
            <a:ext cx="2709199" cy="2231413"/>
            <a:chOff x="373120" y="780213"/>
            <a:chExt cx="2458980" cy="197568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F862792-80DC-8FAC-E5AF-63745FDC9F56}"/>
                </a:ext>
              </a:extLst>
            </p:cNvPr>
            <p:cNvSpPr/>
            <p:nvPr/>
          </p:nvSpPr>
          <p:spPr>
            <a:xfrm>
              <a:off x="373120" y="2088312"/>
              <a:ext cx="2458980" cy="667587"/>
            </a:xfrm>
            <a:prstGeom prst="round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MONDE MATÉRIEL</a:t>
              </a: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Objets / événements / phénomènes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B27410E6-9248-070F-2476-008C1B314B78}"/>
                </a:ext>
              </a:extLst>
            </p:cNvPr>
            <p:cNvSpPr/>
            <p:nvPr/>
          </p:nvSpPr>
          <p:spPr>
            <a:xfrm>
              <a:off x="373120" y="780213"/>
              <a:ext cx="2458980" cy="667587"/>
            </a:xfrm>
            <a:prstGeom prst="round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MONDE DES THÉORIES ET DES MODÈLES</a:t>
              </a: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Lois, relations, concepts</a:t>
              </a:r>
            </a:p>
          </p:txBody>
        </p:sp>
      </p:grpSp>
      <p:sp>
        <p:nvSpPr>
          <p:cNvPr id="4" name="Arc 3">
            <a:extLst>
              <a:ext uri="{FF2B5EF4-FFF2-40B4-BE49-F238E27FC236}">
                <a16:creationId xmlns:a16="http://schemas.microsoft.com/office/drawing/2014/main" id="{696629D8-5FBE-F209-D351-072193F20154}"/>
              </a:ext>
            </a:extLst>
          </p:cNvPr>
          <p:cNvSpPr/>
          <p:nvPr/>
        </p:nvSpPr>
        <p:spPr>
          <a:xfrm>
            <a:off x="7047655" y="4727020"/>
            <a:ext cx="1331089" cy="1724971"/>
          </a:xfrm>
          <a:prstGeom prst="arc">
            <a:avLst>
              <a:gd name="adj1" fmla="val 10728401"/>
              <a:gd name="adj2" fmla="val 0"/>
            </a:avLst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471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0" grpId="0"/>
      <p:bldP spid="11" grpId="0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DA803A-18F3-EC29-3BA0-A7246B331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8545"/>
            <a:ext cx="9144000" cy="531780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A- Prendre un bon départ : qu’étudie-t-on ?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B- Point ou objet ?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1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C- référentiel </a:t>
            </a:r>
            <a:r>
              <a:rPr lang="fr-FR" sz="3200" i="1" dirty="0">
                <a:solidFill>
                  <a:schemeClr val="bg1">
                    <a:lumMod val="65000"/>
                  </a:schemeClr>
                </a:solidFill>
              </a:rPr>
              <a:t>vs </a:t>
            </a: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point de vue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1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D- Différencier </a:t>
            </a:r>
            <a:r>
              <a:rPr lang="fr-FR" sz="3200" i="1" dirty="0">
                <a:solidFill>
                  <a:schemeClr val="bg1">
                    <a:lumMod val="65000"/>
                  </a:schemeClr>
                </a:solidFill>
              </a:rPr>
              <a:t>v</a:t>
            </a: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fr-FR" sz="3200" i="1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fr-FR" sz="3200" i="1" dirty="0">
                <a:solidFill>
                  <a:schemeClr val="bg1">
                    <a:lumMod val="65000"/>
                  </a:schemeClr>
                </a:solidFill>
              </a:rPr>
              <a:t>t ; </a:t>
            </a: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« découper » un mouvement en tranche de temps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200" dirty="0"/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fr-FR" sz="3200" dirty="0"/>
              <a:t>E- « Dessiner » la vitesse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dirty="0"/>
          </a:p>
          <a:p>
            <a:pPr marL="514350" indent="-514350">
              <a:buFont typeface="+mj-lt"/>
              <a:buAutoNum type="alphaUcPeriod"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043CAA-14FA-7488-E757-A0C1643B663D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</p:spTree>
    <p:extLst>
      <p:ext uri="{BB962C8B-B14F-4D97-AF65-F5344CB8AC3E}">
        <p14:creationId xmlns:p14="http://schemas.microsoft.com/office/powerpoint/2010/main" val="25080253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7F654763-58FE-4606-9973-13DA81A87CDE}"/>
              </a:ext>
            </a:extLst>
          </p:cNvPr>
          <p:cNvSpPr txBox="1"/>
          <p:nvPr/>
        </p:nvSpPr>
        <p:spPr>
          <a:xfrm>
            <a:off x="0" y="71440"/>
            <a:ext cx="914400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3- Difficultés des élèves sur le mouvement</a:t>
            </a:r>
          </a:p>
          <a:p>
            <a:r>
              <a:rPr lang="fr-FR" sz="2400" dirty="0"/>
              <a:t>E-  « Dessiner » la vitesse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D51541C-6ADE-4DB1-A56B-3AEFE12A3E74}"/>
              </a:ext>
            </a:extLst>
          </p:cNvPr>
          <p:cNvSpPr txBox="1"/>
          <p:nvPr/>
        </p:nvSpPr>
        <p:spPr>
          <a:xfrm>
            <a:off x="0" y="2170116"/>
            <a:ext cx="86242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fr-FR" sz="3200" dirty="0"/>
              <a:t>Quel critère pour la direction du segment fléché représentant la vitesse ?</a:t>
            </a:r>
          </a:p>
          <a:p>
            <a:pPr algn="just"/>
            <a:endParaRPr lang="fr-FR" sz="3200" dirty="0"/>
          </a:p>
          <a:p>
            <a:pPr marL="457200" indent="-457200" algn="just">
              <a:buFontTx/>
              <a:buChar char="-"/>
            </a:pPr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Faire l’activité proposée en 2</a:t>
            </a:r>
            <a:r>
              <a:rPr lang="fr-FR" sz="3200" baseline="30000" dirty="0">
                <a:solidFill>
                  <a:schemeClr val="accent2">
                    <a:lumMod val="75000"/>
                  </a:schemeClr>
                </a:solidFill>
              </a:rPr>
              <a:t>nde</a:t>
            </a:r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  : « représenter la vitesse sur le saut d’une snowboardeuse »</a:t>
            </a:r>
            <a:endParaRPr lang="fr-FR" sz="3200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D3EA72-27FE-D81C-839A-0267030ABA44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9FD380C-40BE-B7BC-6580-3060C86463B9}"/>
              </a:ext>
            </a:extLst>
          </p:cNvPr>
          <p:cNvSpPr txBox="1"/>
          <p:nvPr/>
        </p:nvSpPr>
        <p:spPr>
          <a:xfrm>
            <a:off x="421219" y="1279722"/>
            <a:ext cx="8624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0" i="0" u="none" strike="noStrike" baseline="0" dirty="0">
                <a:latin typeface="CIDFont+F1"/>
              </a:rPr>
              <a:t> </a:t>
            </a:r>
            <a:r>
              <a:rPr lang="fr-FR" sz="2800" b="0" i="1" u="none" strike="noStrike" baseline="0" dirty="0">
                <a:latin typeface="CIDFont+F1"/>
              </a:rPr>
              <a:t>Programme : « Vitesse : </a:t>
            </a:r>
            <a:r>
              <a:rPr lang="fr-FR" sz="2800" b="1" i="1" u="none" strike="noStrike" baseline="0" dirty="0">
                <a:latin typeface="CIDFont+F1"/>
              </a:rPr>
              <a:t>direction, sens</a:t>
            </a:r>
            <a:r>
              <a:rPr lang="fr-FR" sz="2800" b="0" i="1" u="none" strike="noStrike" baseline="0" dirty="0">
                <a:latin typeface="CIDFont+F1"/>
              </a:rPr>
              <a:t>, valeur . »</a:t>
            </a:r>
            <a:endParaRPr lang="fr-FR" sz="2800" i="1" dirty="0"/>
          </a:p>
        </p:txBody>
      </p:sp>
    </p:spTree>
    <p:extLst>
      <p:ext uri="{BB962C8B-B14F-4D97-AF65-F5344CB8AC3E}">
        <p14:creationId xmlns:p14="http://schemas.microsoft.com/office/powerpoint/2010/main" val="289635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66FC9CE-A20A-4D55-8E97-7D4AB6CD85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3187E1-A3BB-4B68-87E7-2539A2704866}" type="slidenum">
              <a:rPr lang="fr-FR" smtClean="0"/>
              <a:t>45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654763-58FE-4606-9973-13DA81A87CDE}"/>
              </a:ext>
            </a:extLst>
          </p:cNvPr>
          <p:cNvSpPr txBox="1"/>
          <p:nvPr/>
        </p:nvSpPr>
        <p:spPr>
          <a:xfrm>
            <a:off x="0" y="71440"/>
            <a:ext cx="914400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3- Difficultés des élèves sur le mouvement</a:t>
            </a:r>
          </a:p>
          <a:p>
            <a:r>
              <a:rPr lang="fr-FR" sz="2400" dirty="0"/>
              <a:t>E- difficulté conceptuelle : « dessiner » la vitesse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D51541C-6ADE-4DB1-A56B-3AEFE12A3E74}"/>
              </a:ext>
            </a:extLst>
          </p:cNvPr>
          <p:cNvSpPr txBox="1"/>
          <p:nvPr/>
        </p:nvSpPr>
        <p:spPr>
          <a:xfrm>
            <a:off x="92369" y="849527"/>
            <a:ext cx="8624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/>
              <a:t>2</a:t>
            </a:r>
            <a:r>
              <a:rPr lang="fr-FR" sz="2400" baseline="30000" dirty="0"/>
              <a:t>nde</a:t>
            </a:r>
            <a:r>
              <a:rPr lang="fr-FR" sz="2400" dirty="0"/>
              <a:t>  : « représenter la vitesse sur le saut d’une snowboardeuse »</a:t>
            </a:r>
            <a:endParaRPr lang="fr-FR" sz="2400" baseline="30000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F138666-93F8-E943-188A-DB0EB0AD78B3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6744D8D-3825-2F00-54A3-8AF8822E3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9" y="1376362"/>
            <a:ext cx="9033122" cy="548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2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7F654763-58FE-4606-9973-13DA81A87CDE}"/>
              </a:ext>
            </a:extLst>
          </p:cNvPr>
          <p:cNvSpPr txBox="1"/>
          <p:nvPr/>
        </p:nvSpPr>
        <p:spPr>
          <a:xfrm>
            <a:off x="0" y="71440"/>
            <a:ext cx="914400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3- Difficultés des élèves sur le mouvement</a:t>
            </a:r>
          </a:p>
          <a:p>
            <a:r>
              <a:rPr lang="fr-FR" sz="2400" dirty="0"/>
              <a:t>E- difficulté conceptuelle : « dessiner » la vitesse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D51541C-6ADE-4DB1-A56B-3AEFE12A3E74}"/>
              </a:ext>
            </a:extLst>
          </p:cNvPr>
          <p:cNvSpPr txBox="1"/>
          <p:nvPr/>
        </p:nvSpPr>
        <p:spPr>
          <a:xfrm>
            <a:off x="92369" y="849527"/>
            <a:ext cx="8624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/>
              <a:t>2</a:t>
            </a:r>
            <a:r>
              <a:rPr lang="fr-FR" sz="2400" baseline="30000" dirty="0"/>
              <a:t>nde</a:t>
            </a:r>
            <a:r>
              <a:rPr lang="fr-FR" sz="2400" dirty="0"/>
              <a:t>  : « représenter la vitesse sur le saut d’une snowboardeuse »</a:t>
            </a:r>
            <a:endParaRPr lang="fr-FR" sz="2400" baseline="30000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F138666-93F8-E943-188A-DB0EB0AD78B3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0206505-BC10-D654-2382-BBEDD11FB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16" y="1604561"/>
            <a:ext cx="8092375" cy="475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7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66FC9CE-A20A-4D55-8E97-7D4AB6CD85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3187E1-A3BB-4B68-87E7-2539A2704866}" type="slidenum">
              <a:rPr lang="fr-FR" smtClean="0"/>
              <a:t>47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654763-58FE-4606-9973-13DA81A87CDE}"/>
              </a:ext>
            </a:extLst>
          </p:cNvPr>
          <p:cNvSpPr txBox="1"/>
          <p:nvPr/>
        </p:nvSpPr>
        <p:spPr>
          <a:xfrm>
            <a:off x="0" y="71440"/>
            <a:ext cx="914400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3- Difficultés des élèves sur le mouvement</a:t>
            </a:r>
          </a:p>
          <a:p>
            <a:r>
              <a:rPr lang="fr-FR" sz="2400" dirty="0"/>
              <a:t>E-Tracer le segment fléché qui correspond à la vitesse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4AA6712-31D7-4591-9A99-A36342D4B4C0}"/>
              </a:ext>
            </a:extLst>
          </p:cNvPr>
          <p:cNvSpPr txBox="1"/>
          <p:nvPr/>
        </p:nvSpPr>
        <p:spPr>
          <a:xfrm>
            <a:off x="798286" y="1244600"/>
            <a:ext cx="804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3"/>
              </a:rPr>
              <a:t>https://physique-chimie.enseigne.ac-lyon.fr/spip/spip.php?article1165</a:t>
            </a:r>
            <a:r>
              <a:rPr lang="fr-FR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349560-C055-4946-6F65-C4990FF6A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9" y="1728648"/>
            <a:ext cx="9052415" cy="49928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9E11C9C-F357-AACC-3857-C958CB668895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</p:spTree>
    <p:extLst>
      <p:ext uri="{BB962C8B-B14F-4D97-AF65-F5344CB8AC3E}">
        <p14:creationId xmlns:p14="http://schemas.microsoft.com/office/powerpoint/2010/main" val="18258395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A91F40-33D7-47DD-9030-6D83C0AC65DB}"/>
              </a:ext>
            </a:extLst>
          </p:cNvPr>
          <p:cNvSpPr/>
          <p:nvPr/>
        </p:nvSpPr>
        <p:spPr>
          <a:xfrm>
            <a:off x="0" y="0"/>
            <a:ext cx="9144000" cy="584771"/>
          </a:xfrm>
          <a:prstGeom prst="rect">
            <a:avLst/>
          </a:prstGeom>
          <a:solidFill>
            <a:srgbClr val="297B85"/>
          </a:solidFill>
          <a:ln w="25400" cap="flat">
            <a:solidFill>
              <a:srgbClr val="297B85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solidFill>
                  <a:schemeClr val="bg1"/>
                </a:solidFill>
              </a:rPr>
              <a:t>Que disent les programmes de lycée sur la vitesse ?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F1E22A-BADA-41C9-8412-454338FAF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36"/>
            <a:ext cx="1747743" cy="7246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9AE03B-7507-44D9-B576-34A1ABCB0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05" y="2094751"/>
            <a:ext cx="8785589" cy="44468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51B03F1B-91BD-47D7-A880-D0B1EEE03660}"/>
                  </a:ext>
                </a:extLst>
              </p14:cNvPr>
              <p14:cNvContentPartPr/>
              <p14:nvPr/>
            </p14:nvContentPartPr>
            <p14:xfrm>
              <a:off x="3546382" y="2645891"/>
              <a:ext cx="3587040" cy="5724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51B03F1B-91BD-47D7-A880-D0B1EEE036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2742" y="2537891"/>
                <a:ext cx="3694680" cy="2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1445FBEF-3D02-4C5B-AABB-C7EBD494ACBE}"/>
                  </a:ext>
                </a:extLst>
              </p14:cNvPr>
              <p14:cNvContentPartPr/>
              <p14:nvPr/>
            </p14:nvContentPartPr>
            <p14:xfrm>
              <a:off x="6178702" y="3740291"/>
              <a:ext cx="36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1445FBEF-3D02-4C5B-AABB-C7EBD494ACB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25062" y="363229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E4556FA-8F80-42CB-BA69-95CF8DA24E92}"/>
                  </a:ext>
                </a:extLst>
              </p14:cNvPr>
              <p14:cNvContentPartPr/>
              <p14:nvPr/>
            </p14:nvContentPartPr>
            <p14:xfrm>
              <a:off x="5070262" y="3711491"/>
              <a:ext cx="1898280" cy="417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E4556FA-8F80-42CB-BA69-95CF8DA24E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16622" y="3603851"/>
                <a:ext cx="200592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5B14BD1-0368-4984-A6B5-CE04DB51FDB0}"/>
                  </a:ext>
                </a:extLst>
              </p14:cNvPr>
              <p14:cNvContentPartPr/>
              <p14:nvPr/>
            </p14:nvContentPartPr>
            <p14:xfrm>
              <a:off x="8242942" y="3185531"/>
              <a:ext cx="109080" cy="1512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5B14BD1-0368-4984-A6B5-CE04DB51FDB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89302" y="3077891"/>
                <a:ext cx="21672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C082F043-1AB3-4157-B2E8-4CD3146AC4B8}"/>
                  </a:ext>
                </a:extLst>
              </p14:cNvPr>
              <p14:cNvContentPartPr/>
              <p14:nvPr/>
            </p14:nvContentPartPr>
            <p14:xfrm>
              <a:off x="3574102" y="3393251"/>
              <a:ext cx="1010160" cy="5832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C082F043-1AB3-4157-B2E8-4CD3146AC4B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520462" y="3285611"/>
                <a:ext cx="1117800" cy="27396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Bulle narrative : rectangle à coins arrondis 13">
            <a:extLst>
              <a:ext uri="{FF2B5EF4-FFF2-40B4-BE49-F238E27FC236}">
                <a16:creationId xmlns:a16="http://schemas.microsoft.com/office/drawing/2014/main" id="{5BAC7BFF-167C-4B7F-B628-53A9976FAEB3}"/>
              </a:ext>
            </a:extLst>
          </p:cNvPr>
          <p:cNvSpPr/>
          <p:nvPr/>
        </p:nvSpPr>
        <p:spPr>
          <a:xfrm>
            <a:off x="4114374" y="1330804"/>
            <a:ext cx="2854168" cy="715085"/>
          </a:xfrm>
          <a:prstGeom prst="wedgeRoundRectCallout">
            <a:avLst>
              <a:gd name="adj1" fmla="val -52902"/>
              <a:gd name="adj2" fmla="val 122775"/>
              <a:gd name="adj3" fmla="val 16667"/>
            </a:avLst>
          </a:prstGeom>
          <a:solidFill>
            <a:srgbClr val="FFFFFF"/>
          </a:solidFill>
          <a:ln w="25400" cap="flat">
            <a:solidFill>
              <a:srgbClr val="297B85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Assumer qu’on n’aur</a:t>
            </a:r>
            <a:r>
              <a:rPr lang="fr-FR" dirty="0"/>
              <a:t>a pas accès au vecteur vitesse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5" name="Bulle narrative : rectangle à coins arrondis 14">
            <a:extLst>
              <a:ext uri="{FF2B5EF4-FFF2-40B4-BE49-F238E27FC236}">
                <a16:creationId xmlns:a16="http://schemas.microsoft.com/office/drawing/2014/main" id="{88994104-C70D-4599-9101-2FD50779F625}"/>
              </a:ext>
            </a:extLst>
          </p:cNvPr>
          <p:cNvSpPr/>
          <p:nvPr/>
        </p:nvSpPr>
        <p:spPr>
          <a:xfrm>
            <a:off x="400155" y="3555013"/>
            <a:ext cx="2064328" cy="1021552"/>
          </a:xfrm>
          <a:prstGeom prst="wedgeRoundRectCallout">
            <a:avLst>
              <a:gd name="adj1" fmla="val 101567"/>
              <a:gd name="adj2" fmla="val -55827"/>
              <a:gd name="adj3" fmla="val 16667"/>
            </a:avLst>
          </a:prstGeom>
          <a:solidFill>
            <a:srgbClr val="FFFFFF"/>
          </a:solidFill>
          <a:ln w="25400" cap="flat">
            <a:solidFill>
              <a:srgbClr val="297B85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Le représenter approché… dans un 1</a:t>
            </a:r>
            <a:r>
              <a:rPr kumimoji="0" lang="fr-FR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er</a:t>
            </a: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temps</a:t>
            </a:r>
          </a:p>
        </p:txBody>
      </p:sp>
      <p:sp>
        <p:nvSpPr>
          <p:cNvPr id="16" name="Bulle narrative : rectangle à coins arrondis 15">
            <a:extLst>
              <a:ext uri="{FF2B5EF4-FFF2-40B4-BE49-F238E27FC236}">
                <a16:creationId xmlns:a16="http://schemas.microsoft.com/office/drawing/2014/main" id="{48CF8F05-4BA9-4A93-A28D-3A0379CB670C}"/>
              </a:ext>
            </a:extLst>
          </p:cNvPr>
          <p:cNvSpPr/>
          <p:nvPr/>
        </p:nvSpPr>
        <p:spPr>
          <a:xfrm>
            <a:off x="308344" y="4895422"/>
            <a:ext cx="3083442" cy="408618"/>
          </a:xfrm>
          <a:prstGeom prst="wedgeRoundRectCallout">
            <a:avLst>
              <a:gd name="adj1" fmla="val 140765"/>
              <a:gd name="adj2" fmla="val -178144"/>
              <a:gd name="adj3" fmla="val 16667"/>
            </a:avLst>
          </a:prstGeom>
          <a:noFill/>
          <a:ln w="25400" cap="flat">
            <a:solidFill>
              <a:srgbClr val="297B85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Pas de problème de direction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Bulle narrative : rectangle à coins arrondis 15">
            <a:extLst>
              <a:ext uri="{FF2B5EF4-FFF2-40B4-BE49-F238E27FC236}">
                <a16:creationId xmlns:a16="http://schemas.microsoft.com/office/drawing/2014/main" id="{48CF8F05-4BA9-4A93-A28D-3A0379CB670C}"/>
              </a:ext>
            </a:extLst>
          </p:cNvPr>
          <p:cNvSpPr/>
          <p:nvPr/>
        </p:nvSpPr>
        <p:spPr>
          <a:xfrm>
            <a:off x="400155" y="5692276"/>
            <a:ext cx="2064328" cy="715085"/>
          </a:xfrm>
          <a:prstGeom prst="wedgeRoundRectCallout">
            <a:avLst>
              <a:gd name="adj1" fmla="val 259546"/>
              <a:gd name="adj2" fmla="val -53219"/>
              <a:gd name="adj3" fmla="val 16667"/>
            </a:avLst>
          </a:prstGeom>
          <a:noFill/>
          <a:ln w="25400" cap="flat">
            <a:solidFill>
              <a:srgbClr val="297B85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Pas de précision rectiligne</a:t>
            </a:r>
            <a:r>
              <a:rPr kumimoji="0" lang="fr-FR" sz="18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ici…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id="{5E4556FA-8F80-42CB-BA69-95CF8DA24E92}"/>
                  </a:ext>
                </a:extLst>
              </p14:cNvPr>
              <p14:cNvContentPartPr/>
              <p14:nvPr/>
            </p14:nvContentPartPr>
            <p14:xfrm>
              <a:off x="6930228" y="5543835"/>
              <a:ext cx="1898280" cy="41760"/>
            </p14:xfrm>
          </p:contentPart>
        </mc:Choice>
        <mc:Fallback xmlns="">
          <p:pic>
            <p:nvPicPr>
              <p:cNvPr id="18" name="Encre 17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5E4556FA-8F80-42CB-BA69-95CF8DA24E9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876218" y="5435835"/>
                <a:ext cx="2006300" cy="25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36211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A91F40-33D7-47DD-9030-6D83C0AC65DB}"/>
              </a:ext>
            </a:extLst>
          </p:cNvPr>
          <p:cNvSpPr/>
          <p:nvPr/>
        </p:nvSpPr>
        <p:spPr>
          <a:xfrm>
            <a:off x="0" y="0"/>
            <a:ext cx="9144000" cy="584771"/>
          </a:xfrm>
          <a:prstGeom prst="rect">
            <a:avLst/>
          </a:prstGeom>
          <a:solidFill>
            <a:srgbClr val="297B85"/>
          </a:solidFill>
          <a:ln w="25400" cap="flat">
            <a:solidFill>
              <a:srgbClr val="297B85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solidFill>
                  <a:schemeClr val="bg1"/>
                </a:solidFill>
              </a:rPr>
              <a:t>Que disent les programmes de lycée sur la vitesse?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F1E22A-BADA-41C9-8412-454338FAF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36"/>
            <a:ext cx="1747743" cy="7246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8201E51-E998-4ABB-9E9E-89F14ABD8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945" y="1489175"/>
            <a:ext cx="7374557" cy="510439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2CC36F7-F9BB-4459-8948-24C4AA222E9E}"/>
              </a:ext>
            </a:extLst>
          </p:cNvPr>
          <p:cNvSpPr txBox="1"/>
          <p:nvPr/>
        </p:nvSpPr>
        <p:spPr>
          <a:xfrm>
            <a:off x="2718624" y="790116"/>
            <a:ext cx="187967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En première</a:t>
            </a:r>
          </a:p>
        </p:txBody>
      </p:sp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B290F66F-3DD5-48FE-AF1A-EB92AC769C2C}"/>
              </a:ext>
            </a:extLst>
          </p:cNvPr>
          <p:cNvSpPr/>
          <p:nvPr/>
        </p:nvSpPr>
        <p:spPr>
          <a:xfrm>
            <a:off x="1217772" y="3429000"/>
            <a:ext cx="2175620" cy="715085"/>
          </a:xfrm>
          <a:prstGeom prst="wedgeRoundRectCallout">
            <a:avLst>
              <a:gd name="adj1" fmla="val 66746"/>
              <a:gd name="adj2" fmla="val -208243"/>
              <a:gd name="adj3" fmla="val 16667"/>
            </a:avLst>
          </a:prstGeom>
          <a:noFill/>
          <a:ln w="25400" cap="flat">
            <a:solidFill>
              <a:srgbClr val="297B8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 et M’ ne sont plus mentionnés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6A86C78E-ED16-49FC-81FA-AF8987854522}"/>
                  </a:ext>
                </a:extLst>
              </p14:cNvPr>
              <p14:cNvContentPartPr/>
              <p14:nvPr/>
            </p14:nvContentPartPr>
            <p14:xfrm>
              <a:off x="3837262" y="1966200"/>
              <a:ext cx="4446360" cy="7128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6A86C78E-ED16-49FC-81FA-AF898785452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83262" y="1858200"/>
                <a:ext cx="455400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8753FBF9-1866-4C6F-AC1D-2C48060B8977}"/>
                  </a:ext>
                </a:extLst>
              </p14:cNvPr>
              <p14:cNvContentPartPr/>
              <p14:nvPr/>
            </p14:nvContentPartPr>
            <p14:xfrm>
              <a:off x="3809542" y="2104440"/>
              <a:ext cx="4496400" cy="7632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8753FBF9-1866-4C6F-AC1D-2C48060B897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55542" y="1996440"/>
                <a:ext cx="460404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B70524B5-ACE8-4C11-808E-5D3E5905DDC0}"/>
                  </a:ext>
                </a:extLst>
              </p14:cNvPr>
              <p14:cNvContentPartPr/>
              <p14:nvPr/>
            </p14:nvContentPartPr>
            <p14:xfrm>
              <a:off x="3837262" y="2325840"/>
              <a:ext cx="4340880" cy="84600"/>
            </p14:xfrm>
          </p:contentPart>
        </mc:Choice>
        <mc:Fallback xmlns=""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B70524B5-ACE8-4C11-808E-5D3E5905DD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83262" y="2217840"/>
                <a:ext cx="444852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61A91E0F-A679-479E-8BF8-73F029BBCD19}"/>
                  </a:ext>
                </a:extLst>
              </p14:cNvPr>
              <p14:cNvContentPartPr/>
              <p14:nvPr/>
            </p14:nvContentPartPr>
            <p14:xfrm>
              <a:off x="3837262" y="2548320"/>
              <a:ext cx="761040" cy="1512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61A91E0F-A679-479E-8BF8-73F029BBCD1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83262" y="2440680"/>
                <a:ext cx="868680" cy="2307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Bulle narrative : rectangle à coins arrondis 9">
            <a:extLst>
              <a:ext uri="{FF2B5EF4-FFF2-40B4-BE49-F238E27FC236}">
                <a16:creationId xmlns:a16="http://schemas.microsoft.com/office/drawing/2014/main" id="{B290F66F-3DD5-48FE-AF1A-EB92AC769C2C}"/>
              </a:ext>
            </a:extLst>
          </p:cNvPr>
          <p:cNvSpPr/>
          <p:nvPr/>
        </p:nvSpPr>
        <p:spPr>
          <a:xfrm>
            <a:off x="1358449" y="5062228"/>
            <a:ext cx="2175620" cy="1328019"/>
          </a:xfrm>
          <a:prstGeom prst="wedgeRoundRectCallout">
            <a:avLst>
              <a:gd name="adj1" fmla="val 156624"/>
              <a:gd name="adj2" fmla="val -193909"/>
              <a:gd name="adj3" fmla="val 16667"/>
            </a:avLst>
          </a:prstGeom>
          <a:noFill/>
          <a:ln w="25400" cap="flat">
            <a:solidFill>
              <a:srgbClr val="297B8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On assume encore l'estimation.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/>
              <a:t>Notions "d'instants voisins" à discuter…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5E4556FA-8F80-42CB-BA69-95CF8DA24E92}"/>
                  </a:ext>
                </a:extLst>
              </p14:cNvPr>
              <p14:cNvContentPartPr/>
              <p14:nvPr/>
            </p14:nvContentPartPr>
            <p14:xfrm>
              <a:off x="5612128" y="2847891"/>
              <a:ext cx="1898280" cy="4176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5E4556FA-8F80-42CB-BA69-95CF8DA24E9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58118" y="2739891"/>
                <a:ext cx="200630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5E4556FA-8F80-42CB-BA69-95CF8DA24E92}"/>
                  </a:ext>
                </a:extLst>
              </p14:cNvPr>
              <p14:cNvContentPartPr/>
              <p14:nvPr/>
            </p14:nvContentPartPr>
            <p14:xfrm>
              <a:off x="4598302" y="3021170"/>
              <a:ext cx="2056498" cy="45719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="" xmlns:a16="http://schemas.microsoft.com/office/drawing/2014/main" xmlns:p14="http://schemas.microsoft.com/office/powerpoint/2010/main" id="{5E4556FA-8F80-42CB-BA69-95CF8DA24E9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44297" y="2913172"/>
                <a:ext cx="2164507" cy="261714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Bulle narrative : rectangle à coins arrondis 15">
            <a:extLst>
              <a:ext uri="{FF2B5EF4-FFF2-40B4-BE49-F238E27FC236}">
                <a16:creationId xmlns:a16="http://schemas.microsoft.com/office/drawing/2014/main" id="{C5F191A7-E36D-4499-BD00-5AC2B308AF12}"/>
              </a:ext>
            </a:extLst>
          </p:cNvPr>
          <p:cNvSpPr/>
          <p:nvPr/>
        </p:nvSpPr>
        <p:spPr>
          <a:xfrm>
            <a:off x="5064370" y="628229"/>
            <a:ext cx="3980842" cy="715085"/>
          </a:xfrm>
          <a:prstGeom prst="wedgeRoundRectCallout">
            <a:avLst>
              <a:gd name="adj1" fmla="val -67507"/>
              <a:gd name="adj2" fmla="val 125694"/>
              <a:gd name="adj3" fmla="val 16667"/>
            </a:avLst>
          </a:prstGeom>
          <a:noFill/>
          <a:ln w="25400" cap="flat">
            <a:solidFill>
              <a:srgbClr val="297B85"/>
            </a:solidFill>
            <a:prstDash val="solid"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On ne cherche pas à induire, à justifier, mais à utiliser…</a:t>
            </a:r>
          </a:p>
        </p:txBody>
      </p:sp>
    </p:spTree>
    <p:extLst>
      <p:ext uri="{BB962C8B-B14F-4D97-AF65-F5344CB8AC3E}">
        <p14:creationId xmlns:p14="http://schemas.microsoft.com/office/powerpoint/2010/main" val="4278438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2F063EF-E246-DC0F-F14A-A31EE198D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Quelques caractéristiques du sujet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534A6F8-BCF1-B7F4-BE3E-FB3ABB821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Contrairement à d’autres domaines : </a:t>
            </a:r>
          </a:p>
          <a:p>
            <a:r>
              <a:rPr lang="fr-FR" dirty="0"/>
              <a:t>Il y a beaucoup à voir</a:t>
            </a:r>
          </a:p>
          <a:p>
            <a:r>
              <a:rPr lang="fr-FR" dirty="0"/>
              <a:t>Les phénomènes sont « faciles d’accès » et assez familiers</a:t>
            </a:r>
          </a:p>
          <a:p>
            <a:r>
              <a:rPr lang="fr-FR" dirty="0"/>
              <a:t>L’instrumentation est simple et assez peu technologisée </a:t>
            </a:r>
          </a:p>
          <a:p>
            <a:r>
              <a:rPr lang="fr-FR" dirty="0"/>
              <a:t>Les concepts sont nombreux et leur écart avec ce qu’on observe est important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37F0D80-4213-63C5-8D03-1AA2C7BF395C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7030A0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1- Un état des lieux</a:t>
            </a:r>
          </a:p>
        </p:txBody>
      </p:sp>
      <p:sp>
        <p:nvSpPr>
          <p:cNvPr id="7" name="Flèche : virage 6">
            <a:extLst>
              <a:ext uri="{FF2B5EF4-FFF2-40B4-BE49-F238E27FC236}">
                <a16:creationId xmlns:a16="http://schemas.microsoft.com/office/drawing/2014/main" id="{E7B49214-B009-C70D-EF7E-50CA4FF45451}"/>
              </a:ext>
            </a:extLst>
          </p:cNvPr>
          <p:cNvSpPr/>
          <p:nvPr/>
        </p:nvSpPr>
        <p:spPr>
          <a:xfrm flipV="1">
            <a:off x="1696065" y="5646021"/>
            <a:ext cx="943896" cy="619432"/>
          </a:xfrm>
          <a:prstGeom prst="ben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C30F56F-B237-19BA-B46E-161C561FBE5F}"/>
              </a:ext>
            </a:extLst>
          </p:cNvPr>
          <p:cNvSpPr txBox="1"/>
          <p:nvPr/>
        </p:nvSpPr>
        <p:spPr>
          <a:xfrm>
            <a:off x="2757948" y="5893510"/>
            <a:ext cx="5180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L’activité de modélisation est essentielle</a:t>
            </a:r>
          </a:p>
        </p:txBody>
      </p:sp>
    </p:spTree>
    <p:extLst>
      <p:ext uri="{BB962C8B-B14F-4D97-AF65-F5344CB8AC3E}">
        <p14:creationId xmlns:p14="http://schemas.microsoft.com/office/powerpoint/2010/main" val="380977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A91F40-33D7-47DD-9030-6D83C0AC65DB}"/>
              </a:ext>
            </a:extLst>
          </p:cNvPr>
          <p:cNvSpPr/>
          <p:nvPr/>
        </p:nvSpPr>
        <p:spPr>
          <a:xfrm>
            <a:off x="0" y="0"/>
            <a:ext cx="9144000" cy="584771"/>
          </a:xfrm>
          <a:prstGeom prst="rect">
            <a:avLst/>
          </a:prstGeom>
          <a:solidFill>
            <a:srgbClr val="297B85"/>
          </a:solidFill>
          <a:ln w="25400" cap="flat">
            <a:solidFill>
              <a:srgbClr val="297B85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solidFill>
                  <a:schemeClr val="bg1"/>
                </a:solidFill>
              </a:rPr>
              <a:t>Que disent les programmes de lycée sur la vitesse ?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F1E22A-BADA-41C9-8412-454338FAF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36"/>
            <a:ext cx="1747743" cy="72467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2CC36F7-F9BB-4459-8948-24C4AA222E9E}"/>
              </a:ext>
            </a:extLst>
          </p:cNvPr>
          <p:cNvSpPr txBox="1"/>
          <p:nvPr/>
        </p:nvSpPr>
        <p:spPr>
          <a:xfrm>
            <a:off x="3632161" y="775365"/>
            <a:ext cx="1950210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En terminale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7CFDF1-D00D-4BBF-BC3E-59C0C5064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71" y="1589904"/>
            <a:ext cx="6885709" cy="48278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2621E6E3-1326-4474-B547-384FB434FD5C}"/>
                  </a:ext>
                </a:extLst>
              </p14:cNvPr>
              <p14:cNvContentPartPr/>
              <p14:nvPr/>
            </p14:nvContentPartPr>
            <p14:xfrm>
              <a:off x="3297262" y="2132160"/>
              <a:ext cx="3961080" cy="4320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2621E6E3-1326-4474-B547-384FB434FD5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43262" y="2024160"/>
                <a:ext cx="406872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A966F9C9-6AA6-4FC1-8FFF-F112998A5E87}"/>
                  </a:ext>
                </a:extLst>
              </p14:cNvPr>
              <p14:cNvContentPartPr/>
              <p14:nvPr/>
            </p14:nvContentPartPr>
            <p14:xfrm>
              <a:off x="3297262" y="2298840"/>
              <a:ext cx="2132280" cy="7056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A966F9C9-6AA6-4FC1-8FFF-F112998A5E8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43262" y="2190840"/>
                <a:ext cx="2239920" cy="28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4442037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139224" y="770498"/>
                <a:ext cx="8862885" cy="4825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/>
                  <a:t>En traçant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fr-FR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b="0" i="1" smtClean="0">
                                    <a:latin typeface="Cambria Math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fr-FR" sz="2800" b="0" i="1" smtClean="0">
                                    <a:latin typeface="Cambria Math"/>
                                  </a:rPr>
                                  <m:t>𝑖</m:t>
                                </m:r>
                                <m:r>
                                  <a:rPr lang="fr-FR" sz="2800" b="0" i="1" smtClean="0">
                                    <a:latin typeface="Cambria Math"/>
                                  </a:rPr>
                                  <m:t>−1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b="0" i="1" smtClean="0">
                                    <a:latin typeface="Cambria Math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fr-FR" sz="2800" b="0" i="1" smtClean="0">
                                    <a:latin typeface="Cambria Math"/>
                                  </a:rPr>
                                  <m:t>𝑖</m:t>
                                </m:r>
                                <m:r>
                                  <a:rPr lang="fr-FR" sz="2800" b="0" i="1" smtClean="0">
                                    <a:latin typeface="Cambria Math"/>
                                  </a:rPr>
                                  <m:t>+1</m:t>
                                </m:r>
                              </m:sub>
                            </m:sSub>
                          </m:e>
                        </m:acc>
                      </m:num>
                      <m:den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2800" i="1" smtClean="0">
                            <a:latin typeface="Cambria Math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FR" sz="2800" b="0" i="1" smtClean="0">
                            <a:latin typeface="Cambria Math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fr-FR" sz="2400" dirty="0"/>
                  <a:t>, traçons-nous le vecteur vitesse instantanée ?</a:t>
                </a:r>
                <a:r>
                  <a:rPr lang="fr-FR" sz="2800" dirty="0"/>
                  <a:t> </a:t>
                </a:r>
              </a:p>
              <a:p>
                <a:endParaRPr lang="fr-FR" sz="2400" dirty="0">
                  <a:solidFill>
                    <a:srgbClr val="C00000"/>
                  </a:solidFill>
                  <a:sym typeface="Wingdings"/>
                </a:endParaRPr>
              </a:p>
              <a:p>
                <a:r>
                  <a:rPr lang="fr-FR" sz="2400" dirty="0">
                    <a:solidFill>
                      <a:srgbClr val="C00000"/>
                    </a:solidFill>
                    <a:sym typeface="Wingdings"/>
                  </a:rPr>
                  <a:t>	</a:t>
                </a:r>
                <a:r>
                  <a:rPr lang="fr-FR" sz="2400" dirty="0">
                    <a:solidFill>
                      <a:srgbClr val="C00000"/>
                    </a:solidFill>
                  </a:rPr>
                  <a:t>NON, c’est un vecteur vitesse moyenne</a:t>
                </a:r>
              </a:p>
              <a:p>
                <a:endParaRPr lang="fr-FR" sz="2800" dirty="0"/>
              </a:p>
              <a:p>
                <a:r>
                  <a:rPr lang="fr-FR" sz="2400" dirty="0">
                    <a:solidFill>
                      <a:srgbClr val="C00000"/>
                    </a:solidFill>
                    <a:sym typeface="Wingdings"/>
                  </a:rPr>
                  <a:t>	 </a:t>
                </a:r>
                <a:r>
                  <a:rPr lang="fr-FR" sz="2400" dirty="0">
                    <a:solidFill>
                      <a:srgbClr val="C00000"/>
                    </a:solidFill>
                  </a:rPr>
                  <a:t>Et ce vecteur n’est </a:t>
                </a:r>
                <a:r>
                  <a:rPr lang="fr-FR" sz="2400" i="1" dirty="0">
                    <a:solidFill>
                      <a:srgbClr val="C00000"/>
                    </a:solidFill>
                  </a:rPr>
                  <a:t>a priori </a:t>
                </a:r>
                <a:r>
                  <a:rPr lang="fr-FR" sz="2400" dirty="0">
                    <a:solidFill>
                      <a:srgbClr val="C00000"/>
                    </a:solidFill>
                  </a:rPr>
                  <a:t>pas tangent à la trajectoire </a:t>
                </a:r>
              </a:p>
              <a:p>
                <a:pPr algn="r"/>
                <a:r>
                  <a:rPr lang="fr-FR" sz="2400" dirty="0">
                    <a:solidFill>
                      <a:schemeClr val="tx1"/>
                    </a:solidFill>
                  </a:rPr>
                  <a:t>(sauf si </a:t>
                </a:r>
                <a14:m>
                  <m:oMath xmlns:m="http://schemas.openxmlformats.org/officeDocument/2006/math">
                    <m:r>
                      <a:rPr lang="fr-FR" sz="2400" i="1" smtClean="0">
                        <a:solidFill>
                          <a:schemeClr val="tx1"/>
                        </a:solidFill>
                        <a:latin typeface="Cambria Math"/>
                        <a:ea typeface="Cambria Math" panose="02040503050406030204" pitchFamily="18" charset="0"/>
                      </a:rPr>
                      <m:t>∆</m:t>
                    </m:r>
                    <m:r>
                      <a:rPr lang="fr-FR" sz="2400" b="0" i="1" smtClean="0">
                        <a:solidFill>
                          <a:schemeClr val="tx1"/>
                        </a:solidFill>
                        <a:latin typeface="Cambria Math"/>
                        <a:ea typeface="Cambria Math" panose="02040503050406030204" pitchFamily="18" charset="0"/>
                      </a:rPr>
                      <m:t>𝑡</m:t>
                    </m:r>
                    <m:r>
                      <a:rPr lang="fr-FR" sz="2400" b="0" i="1" smtClean="0">
                        <a:solidFill>
                          <a:schemeClr val="tx1"/>
                        </a:solidFill>
                        <a:latin typeface="Cambria Math"/>
                        <a:ea typeface="Cambria Math" panose="02040503050406030204" pitchFamily="18" charset="0"/>
                      </a:rPr>
                      <m:t> →0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</a:rPr>
                  <a:t> ou cas particuliers de mouvements…).</a:t>
                </a:r>
              </a:p>
              <a:p>
                <a:endParaRPr lang="fr-FR" sz="2800" dirty="0"/>
              </a:p>
              <a:p>
                <a:r>
                  <a:rPr lang="fr-FR" sz="2400" dirty="0"/>
                  <a:t>Seul le vecteur limite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fr-FR" sz="2400">
                                <a:latin typeface="Cambria Math"/>
                              </a:rPr>
                              <m:t>lim</m:t>
                            </m:r>
                          </m:e>
                          <m:lim>
                            <m:r>
                              <a:rPr lang="fr-FR" sz="2400" i="1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r>
                              <a:rPr lang="fr-FR" sz="2400" i="1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  <m:r>
                              <a:rPr lang="fr-FR" sz="2400" i="1">
                                <a:latin typeface="Cambria Math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⃗"/>
                                    <m:ctrlP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fr-FR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400" i="1">
                                            <a:latin typeface="Cambria Math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fr-FR" sz="24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r>
                                          <a:rPr lang="fr-FR" sz="2400" i="1">
                                            <a:latin typeface="Cambria Math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fr-FR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400" i="1">
                                            <a:latin typeface="Cambria Math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fr-FR" sz="2400" i="1"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r>
                                          <a:rPr lang="fr-FR" sz="2400" i="1">
                                            <a:latin typeface="Cambria Math"/>
                                          </a:rPr>
                                          <m:t>+1</m:t>
                                        </m:r>
                                      </m:sub>
                                    </m:sSub>
                                  </m:e>
                                </m:acc>
                              </m:num>
                              <m:den>
                                <m:r>
                                  <a:rPr lang="fr-FR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2400" i="1">
                                    <a:latin typeface="Cambria Math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fr-FR" sz="2400" i="1">
                                    <a:latin typeface="Cambria Math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fr-FR" sz="2400" b="0" i="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fr-FR" sz="2400" dirty="0"/>
                  <a:t>(la dérivée) sera tangent.</a:t>
                </a:r>
              </a:p>
              <a:p>
                <a:endParaRPr lang="fr-FR" sz="2000" i="1" dirty="0">
                  <a:solidFill>
                    <a:srgbClr val="FF0000"/>
                  </a:solidFill>
                </a:endParaRPr>
              </a:p>
              <a:p>
                <a:endParaRPr lang="fr-FR" sz="2000" i="1" dirty="0">
                  <a:solidFill>
                    <a:srgbClr val="FF0000"/>
                  </a:solidFill>
                </a:endParaRPr>
              </a:p>
              <a:p>
                <a:endParaRPr lang="fr-FR" sz="2800" dirty="0"/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24" y="770498"/>
                <a:ext cx="8862885" cy="4825167"/>
              </a:xfrm>
              <a:prstGeom prst="rect">
                <a:avLst/>
              </a:prstGeom>
              <a:blipFill>
                <a:blip r:embed="rId3"/>
                <a:stretch>
                  <a:fillRect l="-1100" r="-103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688BC0F0-F4A5-422A-9BAD-F88533524DDE}"/>
              </a:ext>
            </a:extLst>
          </p:cNvPr>
          <p:cNvSpPr/>
          <p:nvPr/>
        </p:nvSpPr>
        <p:spPr>
          <a:xfrm>
            <a:off x="0" y="0"/>
            <a:ext cx="9144000" cy="584771"/>
          </a:xfrm>
          <a:prstGeom prst="rect">
            <a:avLst/>
          </a:prstGeom>
          <a:solidFill>
            <a:srgbClr val="297B85"/>
          </a:solidFill>
          <a:ln w="25400" cap="flat">
            <a:solidFill>
              <a:srgbClr val="297B85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solidFill>
                  <a:schemeClr val="bg1"/>
                </a:solidFill>
              </a:rPr>
              <a:t>Vecteur vitesse et vecteur déplacement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pic>
        <p:nvPicPr>
          <p:cNvPr id="3" name="Image 2" descr="Une image contenant photo, assis, table, jeu&#10;&#10;Description générée automatiquement">
            <a:extLst>
              <a:ext uri="{FF2B5EF4-FFF2-40B4-BE49-F238E27FC236}">
                <a16:creationId xmlns:a16="http://schemas.microsoft.com/office/drawing/2014/main" id="{F3AB37B2-6AD6-4F2C-A282-02573390D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156" y="4716992"/>
            <a:ext cx="2255651" cy="176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7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53498" y="1970273"/>
                <a:ext cx="8696538" cy="4184607"/>
              </a:xfrm>
              <a:prstGeom prst="rect">
                <a:avLst/>
              </a:prstGeom>
              <a:effectLst/>
            </p:spPr>
            <p:txBody>
              <a:bodyPr wrap="square">
                <a:spAutoFit/>
              </a:bodyPr>
              <a:lstStyle/>
              <a:p>
                <a:r>
                  <a:rPr lang="fr-FR" sz="2800" b="1" dirty="0">
                    <a:solidFill>
                      <a:srgbClr val="297B85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Avantages </a:t>
                </a:r>
                <a:r>
                  <a:rPr lang="fr-FR" sz="2800" dirty="0">
                    <a:solidFill>
                      <a:srgbClr val="297B85"/>
                    </a:solidFill>
                  </a:rPr>
                  <a:t>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200" dirty="0"/>
                  <a:t>On donne du sens au lien entre vecteur vitesse et vecteur déplacement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fr-FR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200" dirty="0"/>
                  <a:t>On fait sentir que la vitesse instantanée n’est atteignable que si les deux points tendent l’un vers l’autre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fr-FR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FR" sz="2200" dirty="0"/>
                  <a:t>On prépare la dérivée (par exemple à une dimension)</a:t>
                </a:r>
              </a:p>
              <a:p>
                <a:pPr lvl="2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fr-FR" sz="24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fr-FR" sz="2400" i="1">
                          <a:latin typeface="Cambria Math"/>
                        </a:rPr>
                        <m:t>=⁡</m:t>
                      </m:r>
                      <m:func>
                        <m:funcPr>
                          <m:ctrlPr>
                            <a:rPr lang="fr-FR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fr-FR" sz="2400"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fr-FR" sz="2400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fr-FR" sz="24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fr-FR" sz="2400" i="1">
                                  <a:latin typeface="Cambria Math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2400" i="1">
                                      <a:latin typeface="Cambria Math"/>
                                    </a:rPr>
                                    <m:t>𝑥</m:t>
                                  </m:r>
                                  <m:d>
                                    <m:dPr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2400" i="1">
                                          <a:latin typeface="Cambria Math"/>
                                        </a:rPr>
                                        <m:t>𝑡</m:t>
                                      </m:r>
                                      <m:r>
                                        <a:rPr lang="fr-FR" sz="2400" i="1">
                                          <a:latin typeface="Cambria Math"/>
                                        </a:rPr>
                                        <m:t>+∆</m:t>
                                      </m:r>
                                      <m:r>
                                        <a:rPr lang="fr-FR" sz="2400" i="1">
                                          <a:latin typeface="Cambria Math"/>
                                          <a:ea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fr-FR" sz="2400" i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fr-FR" sz="2400" i="1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fr-FR" sz="2400" i="1"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fr-FR" sz="2400" i="1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  <m:r>
                                    <a:rPr lang="fr-FR" sz="2400" i="1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fr-FR" sz="2400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fr-FR" sz="2400" i="1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fr-FR" sz="2400" dirty="0"/>
              </a:p>
              <a:p>
                <a:pPr lvl="2"/>
                <a:endParaRPr lang="fr-FR" sz="2400" dirty="0">
                  <a:effectLst/>
                </a:endParaRPr>
              </a:p>
              <a:p>
                <a:pPr lvl="2"/>
                <a:r>
                  <a:rPr lang="fr-FR" sz="2200" dirty="0"/>
                  <a:t>en lien avec les maths:</a:t>
                </a:r>
                <a:endParaRPr lang="fr-FR" sz="2200" dirty="0">
                  <a:effectLst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498" y="1970273"/>
                <a:ext cx="8696538" cy="4184607"/>
              </a:xfrm>
              <a:prstGeom prst="rect">
                <a:avLst/>
              </a:prstGeom>
              <a:blipFill rotWithShape="1">
                <a:blip r:embed="rId3"/>
                <a:stretch>
                  <a:fillRect l="-1543" t="-1456" b="-1164"/>
                </a:stretch>
              </a:blipFill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phique 2">
            <a:extLst>
              <a:ext uri="{FF2B5EF4-FFF2-40B4-BE49-F238E27FC236}">
                <a16:creationId xmlns:a16="http://schemas.microsoft.com/office/drawing/2014/main" id="{3B649F47-8359-4F9F-B819-C86A84DC5C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31677" y="5542978"/>
            <a:ext cx="5060886" cy="8308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EB814A-6A6F-4A40-B492-E434432E9CDF}"/>
              </a:ext>
            </a:extLst>
          </p:cNvPr>
          <p:cNvSpPr/>
          <p:nvPr/>
        </p:nvSpPr>
        <p:spPr>
          <a:xfrm>
            <a:off x="0" y="0"/>
            <a:ext cx="9144000" cy="584771"/>
          </a:xfrm>
          <a:prstGeom prst="rect">
            <a:avLst/>
          </a:prstGeom>
          <a:solidFill>
            <a:srgbClr val="297B85"/>
          </a:solidFill>
          <a:ln w="25400" cap="flat">
            <a:solidFill>
              <a:srgbClr val="297B85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solidFill>
                  <a:schemeClr val="bg1"/>
                </a:solidFill>
              </a:rPr>
              <a:t>Pourquoi avoir changé la formulation ?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316031" y="773215"/>
                <a:ext cx="8511938" cy="10784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r>
                  <a:rPr lang="fr-FR" sz="2000" b="1" dirty="0">
                    <a:solidFill>
                      <a:srgbClr val="C00000"/>
                    </a:solidFill>
                  </a:rPr>
                  <a:t>« </a:t>
                </a:r>
                <a:r>
                  <a:rPr lang="fr-FR" sz="2000" b="1" i="1" dirty="0">
                    <a:solidFill>
                      <a:srgbClr val="C00000"/>
                    </a:solidFill>
                  </a:rPr>
                  <a:t>Approcher le vecteur vitesse d'un point à l’aide du vecteur déplacement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20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𝑴𝑴</m:t>
                        </m:r>
                        <m:r>
                          <a:rPr lang="fr-FR" sz="20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′</m:t>
                        </m:r>
                      </m:e>
                    </m:acc>
                  </m:oMath>
                </a14:m>
                <a:r>
                  <a:rPr lang="fr-FR" sz="2000" b="1" i="1" dirty="0">
                    <a:solidFill>
                      <a:srgbClr val="C00000"/>
                    </a:solidFill>
                  </a:rPr>
                  <a:t>, où </a:t>
                </a:r>
                <a14:m>
                  <m:oMath xmlns:m="http://schemas.openxmlformats.org/officeDocument/2006/math">
                    <m:r>
                      <a:rPr lang="fr-FR" sz="2000" b="1" i="1">
                        <a:solidFill>
                          <a:srgbClr val="C00000"/>
                        </a:solidFill>
                        <a:latin typeface="Cambria Math"/>
                      </a:rPr>
                      <m:t>𝑴</m:t>
                    </m:r>
                    <m:r>
                      <a:rPr lang="fr-FR" sz="2000" b="1" i="1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fr-FR" sz="2000" b="1" i="1" dirty="0">
                    <a:solidFill>
                      <a:srgbClr val="C00000"/>
                    </a:solidFill>
                  </a:rPr>
                  <a:t>et </a:t>
                </a:r>
                <a14:m>
                  <m:oMath xmlns:m="http://schemas.openxmlformats.org/officeDocument/2006/math">
                    <m:r>
                      <a:rPr lang="fr-FR" sz="2000" b="1" i="1">
                        <a:solidFill>
                          <a:srgbClr val="C00000"/>
                        </a:solidFill>
                        <a:latin typeface="Cambria Math"/>
                      </a:rPr>
                      <m:t>𝑴</m:t>
                    </m:r>
                    <m:r>
                      <a:rPr lang="fr-FR" sz="2000" b="1" i="1">
                        <a:solidFill>
                          <a:srgbClr val="C00000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fr-FR" sz="2000" b="1" i="1" dirty="0">
                    <a:solidFill>
                      <a:srgbClr val="C00000"/>
                    </a:solidFill>
                  </a:rPr>
                  <a:t> sont les positions successives à des instants voisins séparés de </a:t>
                </a:r>
                <a:r>
                  <a:rPr lang="fr-FR" sz="2000" b="1" i="1" dirty="0" err="1">
                    <a:solidFill>
                      <a:srgbClr val="C00000"/>
                    </a:solidFill>
                  </a:rPr>
                  <a:t>Δt</a:t>
                </a:r>
                <a:r>
                  <a:rPr lang="fr-FR" sz="2000" b="1" i="1" dirty="0">
                    <a:solidFill>
                      <a:srgbClr val="C00000"/>
                    </a:solidFill>
                  </a:rPr>
                  <a:t> ; le représenter.</a:t>
                </a:r>
                <a:r>
                  <a:rPr lang="fr-FR" sz="2000" b="1" dirty="0">
                    <a:solidFill>
                      <a:srgbClr val="C00000"/>
                    </a:solidFill>
                  </a:rPr>
                  <a:t> »</a:t>
                </a:r>
                <a:endParaRPr kumimoji="0" lang="fr-FR" sz="2000" b="1" i="0" u="none" strike="noStrike" cap="none" spc="0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31" y="773215"/>
                <a:ext cx="8511938" cy="1078496"/>
              </a:xfrm>
              <a:prstGeom prst="rect">
                <a:avLst/>
              </a:prstGeom>
              <a:blipFill rotWithShape="1">
                <a:blip r:embed="rId6"/>
                <a:stretch>
                  <a:fillRect l="-1289" r="-1791" b="-904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6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1993652" y="2600919"/>
            <a:ext cx="7150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 - N’est pas tout à fait tangent </a:t>
            </a:r>
            <a:r>
              <a:rPr lang="fr-FR" sz="2000" dirty="0">
                <a:solidFill>
                  <a:schemeClr val="tx1"/>
                </a:solidFill>
              </a:rPr>
              <a:t>(pas grave pour un mouvement     rectiligne, seul à priori au programme en seconde)</a:t>
            </a:r>
          </a:p>
          <a:p>
            <a:r>
              <a:rPr lang="fr-FR" sz="2000" dirty="0"/>
              <a:t> - L’approximation est d’autant meilleure que M est proche de M’</a:t>
            </a:r>
            <a:endParaRPr lang="fr-FR" sz="2000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8BC0F0-F4A5-422A-9BAD-F88533524DDE}"/>
              </a:ext>
            </a:extLst>
          </p:cNvPr>
          <p:cNvSpPr/>
          <p:nvPr/>
        </p:nvSpPr>
        <p:spPr>
          <a:xfrm>
            <a:off x="0" y="0"/>
            <a:ext cx="9144000" cy="584771"/>
          </a:xfrm>
          <a:prstGeom prst="rect">
            <a:avLst/>
          </a:prstGeom>
          <a:solidFill>
            <a:srgbClr val="297B85"/>
          </a:solidFill>
          <a:ln w="25400" cap="flat">
            <a:solidFill>
              <a:srgbClr val="297B85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solidFill>
                  <a:schemeClr val="bg1"/>
                </a:solidFill>
              </a:rPr>
              <a:t>Concrètement…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927FD56-B1CE-4772-A3BD-1EF0DC29100B}"/>
              </a:ext>
            </a:extLst>
          </p:cNvPr>
          <p:cNvSpPr txBox="1"/>
          <p:nvPr/>
        </p:nvSpPr>
        <p:spPr>
          <a:xfrm>
            <a:off x="2615857" y="839449"/>
            <a:ext cx="3912285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Vecteur vitesse d’un point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(inatteignable)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B351CEA1-8AB7-4177-8DB7-6BFB60C9C0EB}"/>
                  </a:ext>
                </a:extLst>
              </p:cNvPr>
              <p:cNvSpPr txBox="1"/>
              <p:nvPr/>
            </p:nvSpPr>
            <p:spPr>
              <a:xfrm>
                <a:off x="614571" y="2756029"/>
                <a:ext cx="1028804" cy="7054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fr-FR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</m:ctrlPr>
                        </m:accPr>
                        <m:e>
                          <m:r>
                            <a:rPr kumimoji="0" lang="fr-FR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  <m:t>𝑣</m:t>
                          </m:r>
                        </m:e>
                      </m:acc>
                      <m:r>
                        <a:rPr lang="fr-FR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kumimoji="0" lang="fr-FR" sz="1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kumimoji="0" lang="fr-FR" sz="1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  <a:sym typeface="Calibri"/>
                                </a:rPr>
                                <m:t>𝑀𝑀</m:t>
                              </m:r>
                              <m:r>
                                <a:rPr kumimoji="0" lang="fr-FR" sz="1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  <a:sym typeface="Calibri"/>
                                </a:rPr>
                                <m:t>′</m:t>
                              </m:r>
                            </m:e>
                          </m:acc>
                        </m:num>
                        <m:den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kumimoji="0" lang="fr-F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B351CEA1-8AB7-4177-8DB7-6BFB60C9C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71" y="2756029"/>
                <a:ext cx="1028804" cy="7054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9D1B064-7DCB-4AC0-BCB0-509A0342E011}"/>
              </a:ext>
            </a:extLst>
          </p:cNvPr>
          <p:cNvCxnSpPr>
            <a:cxnSpLocks/>
          </p:cNvCxnSpPr>
          <p:nvPr/>
        </p:nvCxnSpPr>
        <p:spPr>
          <a:xfrm flipH="1">
            <a:off x="1511930" y="1793552"/>
            <a:ext cx="1619198" cy="831115"/>
          </a:xfrm>
          <a:prstGeom prst="straightConnector1">
            <a:avLst/>
          </a:prstGeom>
          <a:noFill/>
          <a:ln w="25400" cap="flat">
            <a:solidFill>
              <a:srgbClr val="297B85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BB0CC928-38CF-4E06-9ED8-99DA4B05058C}"/>
              </a:ext>
            </a:extLst>
          </p:cNvPr>
          <p:cNvSpPr txBox="1"/>
          <p:nvPr/>
        </p:nvSpPr>
        <p:spPr>
          <a:xfrm rot="19912298">
            <a:off x="1161199" y="1712296"/>
            <a:ext cx="1794718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297B8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Approché par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07EA01E-92C9-409A-BF7F-511B908FAC31}"/>
              </a:ext>
            </a:extLst>
          </p:cNvPr>
          <p:cNvSpPr txBox="1"/>
          <p:nvPr/>
        </p:nvSpPr>
        <p:spPr>
          <a:xfrm>
            <a:off x="1000727" y="3837563"/>
            <a:ext cx="61231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L’approximation sera encore meilleure si on tient compte de ce qui se passe avant et après le point.</a:t>
            </a:r>
          </a:p>
          <a:p>
            <a:r>
              <a:rPr lang="fr-FR" i="1" dirty="0"/>
              <a:t>Donc si on a accès seulement à quelques positions (vidéo, chronophotographie, enregistrement) </a:t>
            </a:r>
            <a:r>
              <a:rPr lang="fr-FR" i="1" u="sng" dirty="0"/>
              <a:t>ET qu’on veut améliorer l’approximation…</a:t>
            </a:r>
            <a:endParaRPr lang="fr-FR" sz="2000" u="sng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794ABE7-C5FF-4CD9-9620-BF4518F13023}"/>
              </a:ext>
            </a:extLst>
          </p:cNvPr>
          <p:cNvCxnSpPr>
            <a:cxnSpLocks/>
          </p:cNvCxnSpPr>
          <p:nvPr/>
        </p:nvCxnSpPr>
        <p:spPr>
          <a:xfrm>
            <a:off x="865910" y="3616582"/>
            <a:ext cx="0" cy="1885660"/>
          </a:xfrm>
          <a:prstGeom prst="straightConnector1">
            <a:avLst/>
          </a:prstGeom>
          <a:noFill/>
          <a:ln w="25400" cap="flat">
            <a:solidFill>
              <a:srgbClr val="297B85"/>
            </a:solidFill>
            <a:prstDash val="solid"/>
            <a:round/>
            <a:tailEnd type="triangle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86813E4-27F7-4498-B12F-7E81BBA592D8}"/>
                  </a:ext>
                </a:extLst>
              </p:cNvPr>
              <p:cNvSpPr txBox="1"/>
              <p:nvPr/>
            </p:nvSpPr>
            <p:spPr>
              <a:xfrm>
                <a:off x="673902" y="5685244"/>
                <a:ext cx="1558884" cy="7082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8" tIns="45718" rIns="45718" bIns="45718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fr-FR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</m:ctrlPr>
                        </m:accPr>
                        <m:e>
                          <m:r>
                            <a:rPr kumimoji="0" lang="fr-FR" sz="1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j-ea"/>
                              <a:cs typeface="+mj-cs"/>
                              <a:sym typeface="Calibri"/>
                            </a:rPr>
                            <m:t>𝑣</m:t>
                          </m:r>
                        </m:e>
                      </m:acc>
                      <m:r>
                        <a:rPr lang="fr-FR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kumimoji="0" lang="fr-FR" sz="1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  <a:sym typeface="Calibri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kumimoji="0" lang="fr-FR" sz="18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  <a:sym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fr-FR" sz="18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  <a:sym typeface="Calibri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0" lang="fr-FR" sz="18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kumimoji="0" lang="fr-FR" sz="18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  <a:sym typeface="Calibri"/>
                                    </a:rPr>
                                    <m:t>−1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fr-FR" sz="18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  <a:sym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fr-FR" sz="18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  <a:sym typeface="Calibri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kumimoji="0" lang="fr-FR" sz="18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kumimoji="0" lang="fr-FR" sz="18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  <a:sym typeface="Calibri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kumimoji="0" lang="fr-FR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86813E4-27F7-4498-B12F-7E81BBA59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02" y="5685244"/>
                <a:ext cx="1558884" cy="7082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>
            <a:extLst>
              <a:ext uri="{FF2B5EF4-FFF2-40B4-BE49-F238E27FC236}">
                <a16:creationId xmlns:a16="http://schemas.microsoft.com/office/drawing/2014/main" id="{D3AD243D-5962-4D81-9B4B-B8DAD48787BA}"/>
              </a:ext>
            </a:extLst>
          </p:cNvPr>
          <p:cNvSpPr txBox="1"/>
          <p:nvPr/>
        </p:nvSpPr>
        <p:spPr>
          <a:xfrm>
            <a:off x="2365291" y="5683389"/>
            <a:ext cx="5585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Méthode de la </a:t>
            </a:r>
            <a:r>
              <a:rPr lang="fr-FR" sz="2000" i="1" dirty="0"/>
              <a:t>dérivée numérique centrée</a:t>
            </a:r>
            <a:r>
              <a:rPr lang="fr-FR" sz="2000" dirty="0"/>
              <a:t>…</a:t>
            </a:r>
          </a:p>
          <a:p>
            <a:r>
              <a:rPr lang="fr-FR" sz="2000" dirty="0"/>
              <a:t>Mais toujours pas de signe =</a:t>
            </a:r>
          </a:p>
        </p:txBody>
      </p:sp>
      <p:sp>
        <p:nvSpPr>
          <p:cNvPr id="4" name="ZoneTexte 3"/>
          <p:cNvSpPr txBox="1"/>
          <p:nvPr/>
        </p:nvSpPr>
        <p:spPr>
          <a:xfrm rot="20947003">
            <a:off x="7194136" y="4642531"/>
            <a:ext cx="187960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MAIS </a:t>
            </a:r>
            <a:b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</a:br>
            <a:r>
              <a:rPr kumimoji="0" lang="fr-FR" sz="1800" b="1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PAS</a:t>
            </a: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EN SECONDE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614571" y="2718025"/>
            <a:ext cx="1088135" cy="812576"/>
          </a:xfrm>
          <a:prstGeom prst="roundRect">
            <a:avLst/>
          </a:prstGeom>
          <a:noFill/>
          <a:ln w="25400" cap="flat">
            <a:solidFill>
              <a:srgbClr val="297B85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584905" y="5661041"/>
            <a:ext cx="1736624" cy="812576"/>
          </a:xfrm>
          <a:prstGeom prst="roundRect">
            <a:avLst/>
          </a:prstGeom>
          <a:noFill/>
          <a:ln w="25400" cap="flat">
            <a:solidFill>
              <a:srgbClr val="297B85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Accolade fermante 7"/>
          <p:cNvSpPr/>
          <p:nvPr/>
        </p:nvSpPr>
        <p:spPr>
          <a:xfrm>
            <a:off x="1702706" y="2650436"/>
            <a:ext cx="313266" cy="923726"/>
          </a:xfrm>
          <a:prstGeom prst="rightBrace">
            <a:avLst/>
          </a:prstGeom>
          <a:noFill/>
          <a:ln w="25400" cap="flat">
            <a:solidFill>
              <a:srgbClr val="297B85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297B85"/>
              </a:solidFill>
              <a:effectLst/>
              <a:uFillTx/>
            </a:endParaRPr>
          </a:p>
        </p:txBody>
      </p:sp>
      <p:sp>
        <p:nvSpPr>
          <p:cNvPr id="18" name="Accolade fermante 17"/>
          <p:cNvSpPr/>
          <p:nvPr/>
        </p:nvSpPr>
        <p:spPr>
          <a:xfrm>
            <a:off x="6891041" y="3837563"/>
            <a:ext cx="313266" cy="2636054"/>
          </a:xfrm>
          <a:prstGeom prst="rightBrace">
            <a:avLst/>
          </a:prstGeom>
          <a:noFill/>
          <a:ln w="25400" cap="flat">
            <a:solidFill>
              <a:srgbClr val="297B85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297B85"/>
              </a:solidFill>
              <a:effectLst/>
              <a:uFillTx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0424D4C-109E-45CA-9315-8A3DA55264F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86685B-2977-D546-9E3D-3CA676A47F0C}" type="slidenum">
              <a:rPr lang="fr-FR" smtClean="0"/>
              <a:pPr/>
              <a:t>53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831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  <p:bldP spid="4" grpId="0"/>
      <p:bldP spid="17" grpId="0" animBg="1"/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C67127-7E0A-44EB-B5ED-8467C79BB5F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85589" y="6507340"/>
            <a:ext cx="358411" cy="350660"/>
          </a:xfrm>
          <a:prstGeom prst="rect">
            <a:avLst/>
          </a:prstGeom>
          <a:ln w="12700">
            <a:noFill/>
            <a:miter lim="400000"/>
          </a:ln>
        </p:spPr>
        <p:txBody>
          <a:bodyPr wrap="non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fr-FR" smtClean="0"/>
              <a:pPr/>
              <a:t>54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EE67C74-697F-42CA-80F6-575FD8C18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402" y="0"/>
            <a:ext cx="7369598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1F7936-2896-4BED-99E2-F6FE5FE58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49158"/>
            <a:ext cx="2204357" cy="4907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DF1CF8-7E8B-4061-B07F-E22558B4DAE3}"/>
              </a:ext>
            </a:extLst>
          </p:cNvPr>
          <p:cNvSpPr txBox="1"/>
          <p:nvPr/>
        </p:nvSpPr>
        <p:spPr>
          <a:xfrm rot="19729722">
            <a:off x="-20648" y="615308"/>
            <a:ext cx="1805940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spc="0" normalizeH="0" baseline="0" dirty="0">
                <a:ln>
                  <a:noFill/>
                </a:ln>
                <a:solidFill>
                  <a:srgbClr val="297B8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Un exemple…</a:t>
            </a:r>
          </a:p>
        </p:txBody>
      </p:sp>
    </p:spTree>
    <p:extLst>
      <p:ext uri="{BB962C8B-B14F-4D97-AF65-F5344CB8AC3E}">
        <p14:creationId xmlns:p14="http://schemas.microsoft.com/office/powerpoint/2010/main" val="32568374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7F654763-58FE-4606-9973-13DA81A87CDE}"/>
              </a:ext>
            </a:extLst>
          </p:cNvPr>
          <p:cNvSpPr txBox="1"/>
          <p:nvPr/>
        </p:nvSpPr>
        <p:spPr>
          <a:xfrm>
            <a:off x="0" y="71440"/>
            <a:ext cx="914400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3- Etude du mouvement</a:t>
            </a:r>
          </a:p>
          <a:p>
            <a:r>
              <a:rPr lang="fr-FR" sz="2400" dirty="0"/>
              <a:t>E-Tracer le segment fléché représentant la vitesse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FB6833A-D3EA-4F78-B3E0-866731BC4CEE}"/>
              </a:ext>
            </a:extLst>
          </p:cNvPr>
          <p:cNvGrpSpPr/>
          <p:nvPr/>
        </p:nvGrpSpPr>
        <p:grpSpPr>
          <a:xfrm>
            <a:off x="0" y="1227021"/>
            <a:ext cx="8697369" cy="4888066"/>
            <a:chOff x="0" y="1227021"/>
            <a:chExt cx="8697369" cy="4888066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D766AD6-2E45-4C29-80B1-F1F252E7E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106" t="7778" r="15180" b="60394"/>
            <a:stretch/>
          </p:blipFill>
          <p:spPr>
            <a:xfrm>
              <a:off x="0" y="1227021"/>
              <a:ext cx="8697369" cy="4847208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9E5942D-FD45-4CA9-BCC0-98D8D40FD267}"/>
                </a:ext>
              </a:extLst>
            </p:cNvPr>
            <p:cNvSpPr txBox="1"/>
            <p:nvPr/>
          </p:nvSpPr>
          <p:spPr>
            <a:xfrm>
              <a:off x="4294413" y="5791922"/>
              <a:ext cx="468086" cy="323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500" dirty="0"/>
                <a:t>AE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8A854F2D-20F8-4B1F-8A42-4726508091A3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99A14CC-F6E7-65D4-D268-FFB8E4C5AC9A}"/>
              </a:ext>
            </a:extLst>
          </p:cNvPr>
          <p:cNvSpPr txBox="1"/>
          <p:nvPr/>
        </p:nvSpPr>
        <p:spPr>
          <a:xfrm>
            <a:off x="6910086" y="1359340"/>
            <a:ext cx="2083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4"/>
              </a:rPr>
              <a:t>Lien Activités 5ème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23988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7F654763-58FE-4606-9973-13DA81A87CDE}"/>
              </a:ext>
            </a:extLst>
          </p:cNvPr>
          <p:cNvSpPr txBox="1"/>
          <p:nvPr/>
        </p:nvSpPr>
        <p:spPr>
          <a:xfrm>
            <a:off x="0" y="71440"/>
            <a:ext cx="914400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3- Etude du mouvement</a:t>
            </a:r>
          </a:p>
          <a:p>
            <a:r>
              <a:rPr lang="fr-FR" sz="2400" dirty="0"/>
              <a:t>E- Tracer le segment fléché représentant la vitesse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766AD6-2E45-4C29-80B1-F1F252E7E7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06" t="7778" r="15180" b="88842"/>
          <a:stretch/>
        </p:blipFill>
        <p:spPr>
          <a:xfrm>
            <a:off x="0" y="1227021"/>
            <a:ext cx="8697369" cy="5146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FEDD620-B1F3-46FB-AC8A-97F6E8DE0E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33"/>
          <a:stretch/>
        </p:blipFill>
        <p:spPr>
          <a:xfrm rot="5400000">
            <a:off x="3557049" y="-1664003"/>
            <a:ext cx="2084012" cy="9144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DF2C638-DAD1-4E34-A197-20D231A586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3"/>
          <a:stretch/>
        </p:blipFill>
        <p:spPr>
          <a:xfrm rot="5400000">
            <a:off x="3557050" y="754652"/>
            <a:ext cx="2084009" cy="9144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DBD857-B381-46F0-BD78-7058615F2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5852" y="-1651190"/>
            <a:ext cx="2358189" cy="914399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6B870B7-E391-4B27-8E96-85FD1E5DD7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6271" y="-1624882"/>
            <a:ext cx="2251462" cy="919810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42D37A4-E1AB-4A67-A84E-A5B1221C34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6706" y="-1730066"/>
            <a:ext cx="2410583" cy="919811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FA1216D-74D2-121F-6F34-61A67CE1F564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</p:spTree>
    <p:extLst>
      <p:ext uri="{BB962C8B-B14F-4D97-AF65-F5344CB8AC3E}">
        <p14:creationId xmlns:p14="http://schemas.microsoft.com/office/powerpoint/2010/main" val="28688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7F654763-58FE-4606-9973-13DA81A87CDE}"/>
              </a:ext>
            </a:extLst>
          </p:cNvPr>
          <p:cNvSpPr txBox="1"/>
          <p:nvPr/>
        </p:nvSpPr>
        <p:spPr>
          <a:xfrm>
            <a:off x="0" y="71440"/>
            <a:ext cx="914400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3- Difficultés des élèves sur le mouvement</a:t>
            </a:r>
          </a:p>
          <a:p>
            <a:r>
              <a:rPr lang="fr-FR" sz="2400" dirty="0"/>
              <a:t>E- Tracer le segment fléché représentant la vitesse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766AD6-2E45-4C29-80B1-F1F252E7E7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06" t="7778" r="15180" b="88842"/>
          <a:stretch/>
        </p:blipFill>
        <p:spPr>
          <a:xfrm>
            <a:off x="0" y="1227021"/>
            <a:ext cx="8697369" cy="5146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B87A036-8930-456A-8EF1-66253BE2DA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64" t="13175" r="11964" b="59206"/>
          <a:stretch/>
        </p:blipFill>
        <p:spPr>
          <a:xfrm>
            <a:off x="-88744" y="1654629"/>
            <a:ext cx="9461184" cy="453934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6BD1DFE-D113-2799-5130-26D1BE248286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4B183"/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3- Difficultés des élèves sur le mouvement</a:t>
            </a:r>
          </a:p>
        </p:txBody>
      </p:sp>
    </p:spTree>
    <p:extLst>
      <p:ext uri="{BB962C8B-B14F-4D97-AF65-F5344CB8AC3E}">
        <p14:creationId xmlns:p14="http://schemas.microsoft.com/office/powerpoint/2010/main" val="38192971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598C711-2E85-4AE3-87C2-8B4B657ED632}"/>
              </a:ext>
            </a:extLst>
          </p:cNvPr>
          <p:cNvSpPr txBox="1"/>
          <p:nvPr/>
        </p:nvSpPr>
        <p:spPr>
          <a:xfrm>
            <a:off x="-11575" y="-9138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3EC15CB-FE8F-4B7E-8449-FF3FCFD998F0}"/>
              </a:ext>
            </a:extLst>
          </p:cNvPr>
          <p:cNvSpPr txBox="1"/>
          <p:nvPr/>
        </p:nvSpPr>
        <p:spPr>
          <a:xfrm>
            <a:off x="-11575" y="804187"/>
            <a:ext cx="914399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A- Analyse du programme cycle 4 et  erreurs dans des manuels de cycle 4</a:t>
            </a:r>
          </a:p>
          <a:p>
            <a:endParaRPr lang="fr-FR" sz="1000" dirty="0"/>
          </a:p>
          <a:p>
            <a:r>
              <a:rPr lang="fr-FR" sz="3200" dirty="0"/>
              <a:t>B- Le mot </a:t>
            </a:r>
            <a:r>
              <a:rPr lang="fr-FR" sz="3200" i="1" dirty="0"/>
              <a:t>action </a:t>
            </a:r>
            <a:r>
              <a:rPr lang="fr-FR" sz="3200" dirty="0"/>
              <a:t>et ce qui peut agir</a:t>
            </a:r>
          </a:p>
          <a:p>
            <a:endParaRPr lang="fr-FR" sz="1000" dirty="0"/>
          </a:p>
          <a:p>
            <a:r>
              <a:rPr lang="fr-FR" sz="3200" dirty="0"/>
              <a:t>C- Ce qu’est la force </a:t>
            </a:r>
          </a:p>
          <a:p>
            <a:endParaRPr lang="fr-FR" sz="1000" dirty="0"/>
          </a:p>
          <a:p>
            <a:r>
              <a:rPr lang="fr-FR" sz="3200" dirty="0"/>
              <a:t>D- L’interaction</a:t>
            </a:r>
          </a:p>
          <a:p>
            <a:endParaRPr lang="fr-FR" sz="1000" dirty="0"/>
          </a:p>
          <a:p>
            <a:r>
              <a:rPr lang="fr-FR" sz="3200" dirty="0"/>
              <a:t>E- Poids, force gravitationnelle : </a:t>
            </a:r>
            <a:r>
              <a:rPr lang="fr-FR" sz="2800" dirty="0"/>
              <a:t>le risque du « hors sol »</a:t>
            </a:r>
            <a:endParaRPr lang="fr-FR" sz="3200" dirty="0"/>
          </a:p>
          <a:p>
            <a:endParaRPr lang="fr-FR" sz="1000" dirty="0"/>
          </a:p>
          <a:p>
            <a:r>
              <a:rPr lang="fr-FR" sz="3200" dirty="0"/>
              <a:t>F- Gravitation, impesanteur</a:t>
            </a:r>
          </a:p>
        </p:txBody>
      </p:sp>
    </p:spTree>
    <p:extLst>
      <p:ext uri="{BB962C8B-B14F-4D97-AF65-F5344CB8AC3E}">
        <p14:creationId xmlns:p14="http://schemas.microsoft.com/office/powerpoint/2010/main" val="8857203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598C711-2E85-4AE3-87C2-8B4B657ED632}"/>
              </a:ext>
            </a:extLst>
          </p:cNvPr>
          <p:cNvSpPr txBox="1"/>
          <p:nvPr/>
        </p:nvSpPr>
        <p:spPr>
          <a:xfrm>
            <a:off x="-11575" y="-9138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3EC15CB-FE8F-4B7E-8449-FF3FCFD998F0}"/>
              </a:ext>
            </a:extLst>
          </p:cNvPr>
          <p:cNvSpPr txBox="1"/>
          <p:nvPr/>
        </p:nvSpPr>
        <p:spPr>
          <a:xfrm>
            <a:off x="-11575" y="804187"/>
            <a:ext cx="914399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A- Analyse du programme cycle 4 et  erreurs dans des manuels de cycle 4</a:t>
            </a:r>
          </a:p>
          <a:p>
            <a:endParaRPr lang="fr-FR" sz="1000" dirty="0"/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B- Le mot </a:t>
            </a:r>
            <a:r>
              <a:rPr lang="fr-FR" sz="3200" i="1" dirty="0">
                <a:solidFill>
                  <a:schemeClr val="bg1">
                    <a:lumMod val="65000"/>
                  </a:schemeClr>
                </a:solidFill>
              </a:rPr>
              <a:t>action </a:t>
            </a:r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et ce qui peut agir</a:t>
            </a: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C- Ce qu’est la force </a:t>
            </a: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D- L’interaction</a:t>
            </a: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E- Poids, force gravitationnelle : </a:t>
            </a:r>
            <a:r>
              <a:rPr lang="fr-FR" sz="2800" dirty="0">
                <a:solidFill>
                  <a:schemeClr val="bg1">
                    <a:lumMod val="65000"/>
                  </a:schemeClr>
                </a:solidFill>
              </a:rPr>
              <a:t>le risque du « hors sol »</a:t>
            </a:r>
            <a:endParaRPr lang="fr-FR" sz="3200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F- Gravitation, impesanteur</a:t>
            </a:r>
          </a:p>
        </p:txBody>
      </p:sp>
    </p:spTree>
    <p:extLst>
      <p:ext uri="{BB962C8B-B14F-4D97-AF65-F5344CB8AC3E}">
        <p14:creationId xmlns:p14="http://schemas.microsoft.com/office/powerpoint/2010/main" val="2066705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0303C89-BD83-4039-B0C3-01A1C0F899BD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36803D-FBAF-40E2-BCD1-8CA8D1758590}"/>
              </a:ext>
            </a:extLst>
          </p:cNvPr>
          <p:cNvSpPr/>
          <p:nvPr/>
        </p:nvSpPr>
        <p:spPr>
          <a:xfrm>
            <a:off x="123825" y="911702"/>
            <a:ext cx="88963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5 propositions pour définir la notion de modèle en sciences.</a:t>
            </a:r>
            <a:br>
              <a:rPr lang="fr-FR" sz="3200" dirty="0"/>
            </a:br>
            <a:r>
              <a:rPr lang="fr-FR" sz="3200" dirty="0"/>
              <a:t>Pour chaque phrase, indiquer si vous êtes :</a:t>
            </a:r>
          </a:p>
          <a:p>
            <a:r>
              <a:rPr lang="fr-FR" sz="3200" dirty="0"/>
              <a:t>		- tout à fait d’accord</a:t>
            </a:r>
            <a:br>
              <a:rPr lang="fr-FR" sz="3200" dirty="0"/>
            </a:br>
            <a:r>
              <a:rPr lang="fr-FR" sz="3200" dirty="0"/>
              <a:t>		- plutôt d’accord</a:t>
            </a:r>
            <a:br>
              <a:rPr lang="fr-FR" sz="3200" dirty="0"/>
            </a:br>
            <a:r>
              <a:rPr lang="fr-FR" sz="3200" dirty="0"/>
              <a:t>		- plutôt pas d’accord</a:t>
            </a:r>
            <a:br>
              <a:rPr lang="fr-FR" sz="3200" dirty="0"/>
            </a:br>
            <a:r>
              <a:rPr lang="fr-FR" sz="3200" dirty="0"/>
              <a:t>		- pas du tout d’accord</a:t>
            </a:r>
            <a:br>
              <a:rPr lang="fr-FR" sz="3200" dirty="0"/>
            </a:br>
            <a:br>
              <a:rPr lang="fr-FR" sz="3200" dirty="0"/>
            </a:br>
            <a:r>
              <a:rPr lang="fr-FR" sz="3200" i="1" dirty="0"/>
              <a:t>Sondage extrait des travaux du groupe Sésame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4135265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7F02371-1481-436B-92CF-016EFC81CEE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7650" y="6356351"/>
            <a:ext cx="3629025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"Mouvement et interactions, cycles 3 et 4", 24 mai 2022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66FC9CE-A20A-4D55-8E97-7D4AB6CD85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3187E1-A3BB-4B68-87E7-2539A2704866}" type="slidenum">
              <a:rPr lang="fr-FR" smtClean="0"/>
              <a:t>60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785DCF-6D24-467B-8ABC-4651C455F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4" t="13519" r="26771" b="8148"/>
          <a:stretch/>
        </p:blipFill>
        <p:spPr>
          <a:xfrm>
            <a:off x="0" y="1149105"/>
            <a:ext cx="8826518" cy="570889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598C711-2E85-4AE3-87C2-8B4B657ED632}"/>
              </a:ext>
            </a:extLst>
          </p:cNvPr>
          <p:cNvSpPr txBox="1"/>
          <p:nvPr/>
        </p:nvSpPr>
        <p:spPr>
          <a:xfrm>
            <a:off x="18096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endParaRPr lang="fr-FR" sz="2400" dirty="0"/>
          </a:p>
          <a:p>
            <a:r>
              <a:rPr lang="fr-FR" sz="2400" dirty="0"/>
              <a:t>A- Programme du cycle 4 (2019) et manuels scolaires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47C076-415F-AE63-CD79-89C8B84B303D}"/>
              </a:ext>
            </a:extLst>
          </p:cNvPr>
          <p:cNvSpPr txBox="1"/>
          <p:nvPr/>
        </p:nvSpPr>
        <p:spPr>
          <a:xfrm>
            <a:off x="0" y="14012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</p:spTree>
    <p:extLst>
      <p:ext uri="{BB962C8B-B14F-4D97-AF65-F5344CB8AC3E}">
        <p14:creationId xmlns:p14="http://schemas.microsoft.com/office/powerpoint/2010/main" val="372145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sz="2400" dirty="0"/>
              <a:t>4- Action, Force, Interaction :</a:t>
            </a:r>
          </a:p>
          <a:p>
            <a:r>
              <a:rPr lang="fr-FR" sz="2400" dirty="0"/>
              <a:t>A- Programme du cycle 4 (2019) et manuels scolaires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87BF80D-C748-459D-A6AF-A258105C97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28" t="15707" r="26000" b="59619"/>
          <a:stretch/>
        </p:blipFill>
        <p:spPr>
          <a:xfrm>
            <a:off x="266704" y="2364327"/>
            <a:ext cx="8170269" cy="39101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5FFA42E-0F96-46A4-8BD8-79E7894CAD63}"/>
              </a:ext>
            </a:extLst>
          </p:cNvPr>
          <p:cNvSpPr txBox="1"/>
          <p:nvPr/>
        </p:nvSpPr>
        <p:spPr>
          <a:xfrm>
            <a:off x="266704" y="1369353"/>
            <a:ext cx="870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Où est le mot interaction dans le programme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DCC05E-38C8-40AF-8376-BE0ECFB43837}"/>
              </a:ext>
            </a:extLst>
          </p:cNvPr>
          <p:cNvSpPr/>
          <p:nvPr/>
        </p:nvSpPr>
        <p:spPr>
          <a:xfrm>
            <a:off x="5469468" y="3509554"/>
            <a:ext cx="922623" cy="217715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4E2F4E-DBD1-40E6-B9C1-A55CBF54B70E}"/>
              </a:ext>
            </a:extLst>
          </p:cNvPr>
          <p:cNvSpPr/>
          <p:nvPr/>
        </p:nvSpPr>
        <p:spPr>
          <a:xfrm>
            <a:off x="5395446" y="4814982"/>
            <a:ext cx="1079922" cy="217715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AEF1F6E-BE18-4022-3ADD-195A02408202}"/>
              </a:ext>
            </a:extLst>
          </p:cNvPr>
          <p:cNvSpPr txBox="1"/>
          <p:nvPr/>
        </p:nvSpPr>
        <p:spPr>
          <a:xfrm>
            <a:off x="0" y="-14564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</p:spTree>
    <p:extLst>
      <p:ext uri="{BB962C8B-B14F-4D97-AF65-F5344CB8AC3E}">
        <p14:creationId xmlns:p14="http://schemas.microsoft.com/office/powerpoint/2010/main" val="8185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A346F56-6C93-432E-A59F-00A85CD96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71" t="11429" r="24001" b="60889"/>
          <a:stretch/>
        </p:blipFill>
        <p:spPr>
          <a:xfrm>
            <a:off x="266704" y="1954128"/>
            <a:ext cx="8834728" cy="414187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sz="2400" dirty="0"/>
              <a:t>4- Action, Force, Interaction :</a:t>
            </a:r>
          </a:p>
          <a:p>
            <a:r>
              <a:rPr lang="fr-FR" sz="2400" dirty="0"/>
              <a:t>A- Programme du cycle 4 (2019) et manuels scolaires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FFA42E-0F96-46A4-8BD8-79E7894CAD63}"/>
              </a:ext>
            </a:extLst>
          </p:cNvPr>
          <p:cNvSpPr txBox="1"/>
          <p:nvPr/>
        </p:nvSpPr>
        <p:spPr>
          <a:xfrm>
            <a:off x="266704" y="1369353"/>
            <a:ext cx="8703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Où est le mot interaction dans le programme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DCC05E-38C8-40AF-8376-BE0ECFB43837}"/>
              </a:ext>
            </a:extLst>
          </p:cNvPr>
          <p:cNvSpPr/>
          <p:nvPr/>
        </p:nvSpPr>
        <p:spPr>
          <a:xfrm>
            <a:off x="6697376" y="3807349"/>
            <a:ext cx="2011195" cy="28568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4E2F4E-DBD1-40E6-B9C1-A55CBF54B70E}"/>
              </a:ext>
            </a:extLst>
          </p:cNvPr>
          <p:cNvSpPr/>
          <p:nvPr/>
        </p:nvSpPr>
        <p:spPr>
          <a:xfrm>
            <a:off x="5469468" y="4309884"/>
            <a:ext cx="1079922" cy="217715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F25ACC7-D27A-4C84-3B65-31AFA2F049C5}"/>
              </a:ext>
            </a:extLst>
          </p:cNvPr>
          <p:cNvSpPr txBox="1"/>
          <p:nvPr/>
        </p:nvSpPr>
        <p:spPr>
          <a:xfrm>
            <a:off x="0" y="-14564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</p:spTree>
    <p:extLst>
      <p:ext uri="{BB962C8B-B14F-4D97-AF65-F5344CB8AC3E}">
        <p14:creationId xmlns:p14="http://schemas.microsoft.com/office/powerpoint/2010/main" val="355684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0A8EB2D1-7B63-45D4-9E8E-2ED7FC28DEAF}"/>
              </a:ext>
            </a:extLst>
          </p:cNvPr>
          <p:cNvGrpSpPr/>
          <p:nvPr/>
        </p:nvGrpSpPr>
        <p:grpSpPr>
          <a:xfrm>
            <a:off x="152810" y="1612034"/>
            <a:ext cx="8838379" cy="4218206"/>
            <a:chOff x="247650" y="2103985"/>
            <a:chExt cx="8838379" cy="4218206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01586BC-77F5-40C5-9324-76C91A9F7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146" t="11852" r="51771" b="64074"/>
            <a:stretch/>
          </p:blipFill>
          <p:spPr>
            <a:xfrm>
              <a:off x="485774" y="2103985"/>
              <a:ext cx="2933701" cy="123825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BB03A2A-8A5C-4C85-8A62-7827E5BA2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208" t="50000" r="53542" b="10000"/>
            <a:stretch/>
          </p:blipFill>
          <p:spPr>
            <a:xfrm>
              <a:off x="247650" y="3289300"/>
              <a:ext cx="4886325" cy="3032891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8012978-32F6-4B08-BE1D-3EF8D4A09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708" t="27321" r="22708" b="55926"/>
            <a:stretch/>
          </p:blipFill>
          <p:spPr>
            <a:xfrm>
              <a:off x="5198692" y="2995957"/>
              <a:ext cx="3887337" cy="1238250"/>
            </a:xfrm>
            <a:prstGeom prst="rect">
              <a:avLst/>
            </a:prstGeom>
          </p:spPr>
        </p:pic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868CB610-4947-48AE-ABEF-849807AD8D7A}"/>
              </a:ext>
            </a:extLst>
          </p:cNvPr>
          <p:cNvSpPr txBox="1"/>
          <p:nvPr/>
        </p:nvSpPr>
        <p:spPr>
          <a:xfrm>
            <a:off x="5766405" y="4268367"/>
            <a:ext cx="1649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Bordas, cycle 4 p210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A9D0A29-7088-4C14-B920-919DA8511A8F}"/>
              </a:ext>
            </a:extLst>
          </p:cNvPr>
          <p:cNvSpPr txBox="1"/>
          <p:nvPr/>
        </p:nvSpPr>
        <p:spPr>
          <a:xfrm>
            <a:off x="0" y="137882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sz="2400" dirty="0"/>
              <a:t>4- Action, Force, Interaction :</a:t>
            </a:r>
          </a:p>
          <a:p>
            <a:r>
              <a:rPr lang="fr-FR" sz="2400" dirty="0"/>
              <a:t>A- Programme du cycle 4 (2019) et manuels scolaires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7607E77-FD38-417A-A256-8D72E7E65E26}"/>
              </a:ext>
            </a:extLst>
          </p:cNvPr>
          <p:cNvSpPr/>
          <p:nvPr/>
        </p:nvSpPr>
        <p:spPr>
          <a:xfrm>
            <a:off x="5573485" y="2734490"/>
            <a:ext cx="506729" cy="29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8F149AA-C0F4-44ED-98A0-5386ACD3A99E}"/>
              </a:ext>
            </a:extLst>
          </p:cNvPr>
          <p:cNvSpPr/>
          <p:nvPr/>
        </p:nvSpPr>
        <p:spPr>
          <a:xfrm>
            <a:off x="3226525" y="2882535"/>
            <a:ext cx="1223555" cy="2960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6298DFA-7F09-5B83-3794-5FB10291E2E5}"/>
              </a:ext>
            </a:extLst>
          </p:cNvPr>
          <p:cNvSpPr txBox="1"/>
          <p:nvPr/>
        </p:nvSpPr>
        <p:spPr>
          <a:xfrm>
            <a:off x="0" y="-14564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</p:spTree>
    <p:extLst>
      <p:ext uri="{BB962C8B-B14F-4D97-AF65-F5344CB8AC3E}">
        <p14:creationId xmlns:p14="http://schemas.microsoft.com/office/powerpoint/2010/main" val="317216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719E246-A55F-42D8-9ACC-D202B4DFD8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58" t="15555" r="28542" b="46667"/>
          <a:stretch/>
        </p:blipFill>
        <p:spPr>
          <a:xfrm>
            <a:off x="0" y="1569480"/>
            <a:ext cx="9021999" cy="319529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3810FE6-352F-45EC-A02F-DAC1427B6D24}"/>
              </a:ext>
            </a:extLst>
          </p:cNvPr>
          <p:cNvSpPr txBox="1"/>
          <p:nvPr/>
        </p:nvSpPr>
        <p:spPr>
          <a:xfrm>
            <a:off x="7358334" y="1429480"/>
            <a:ext cx="88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Nathancycle4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38561C0-3E44-4B36-8AE8-8991022EAE36}"/>
              </a:ext>
            </a:extLst>
          </p:cNvPr>
          <p:cNvSpPr/>
          <p:nvPr/>
        </p:nvSpPr>
        <p:spPr>
          <a:xfrm>
            <a:off x="1419496" y="2978329"/>
            <a:ext cx="975361" cy="3048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BD3BE1A-9E2C-4D3B-8701-204AA74A3584}"/>
              </a:ext>
            </a:extLst>
          </p:cNvPr>
          <p:cNvSpPr txBox="1"/>
          <p:nvPr/>
        </p:nvSpPr>
        <p:spPr>
          <a:xfrm>
            <a:off x="0" y="137882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sz="2400" dirty="0"/>
              <a:t>4- Action, Force, Interaction :</a:t>
            </a:r>
          </a:p>
          <a:p>
            <a:r>
              <a:rPr lang="fr-FR" sz="2400" dirty="0"/>
              <a:t>A- Programme du cycle 4 (2019) et manuels scolaires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4E4E29-3B33-5D57-2954-E8E3188D3B01}"/>
              </a:ext>
            </a:extLst>
          </p:cNvPr>
          <p:cNvSpPr txBox="1"/>
          <p:nvPr/>
        </p:nvSpPr>
        <p:spPr>
          <a:xfrm>
            <a:off x="0" y="-14564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</p:spTree>
    <p:extLst>
      <p:ext uri="{BB962C8B-B14F-4D97-AF65-F5344CB8AC3E}">
        <p14:creationId xmlns:p14="http://schemas.microsoft.com/office/powerpoint/2010/main" val="144707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FCEA763-EB8A-41CE-BDC9-AB3439C8C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59" t="22169" r="24479" b="14073"/>
          <a:stretch/>
        </p:blipFill>
        <p:spPr>
          <a:xfrm>
            <a:off x="65315" y="1200936"/>
            <a:ext cx="8751096" cy="48990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045CCA1-AA0F-46C1-ADF1-A677B4D68C5D}"/>
              </a:ext>
            </a:extLst>
          </p:cNvPr>
          <p:cNvSpPr txBox="1"/>
          <p:nvPr/>
        </p:nvSpPr>
        <p:spPr>
          <a:xfrm>
            <a:off x="8201025" y="6033185"/>
            <a:ext cx="88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Nathancycle4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E0EC020-003A-484E-9CDA-D50BED939D58}"/>
              </a:ext>
            </a:extLst>
          </p:cNvPr>
          <p:cNvSpPr txBox="1"/>
          <p:nvPr/>
        </p:nvSpPr>
        <p:spPr>
          <a:xfrm>
            <a:off x="0" y="137882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sz="2400" dirty="0"/>
              <a:t>4- Action, Force, Interaction :</a:t>
            </a:r>
          </a:p>
          <a:p>
            <a:r>
              <a:rPr lang="fr-FR" sz="2400" dirty="0"/>
              <a:t>A- Programme du cycle 4 (2019) et manuels scolaires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F1DE7BB-1519-99A3-691F-9A6AF730134A}"/>
              </a:ext>
            </a:extLst>
          </p:cNvPr>
          <p:cNvSpPr/>
          <p:nvPr/>
        </p:nvSpPr>
        <p:spPr>
          <a:xfrm>
            <a:off x="4659087" y="3683106"/>
            <a:ext cx="903514" cy="365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8AD14D2-8592-2189-D5B5-4A4B4633B419}"/>
              </a:ext>
            </a:extLst>
          </p:cNvPr>
          <p:cNvSpPr/>
          <p:nvPr/>
        </p:nvSpPr>
        <p:spPr>
          <a:xfrm>
            <a:off x="6457950" y="4292944"/>
            <a:ext cx="802821" cy="2572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1120C99-C48C-0387-BAB6-B62ABC5DC34F}"/>
              </a:ext>
            </a:extLst>
          </p:cNvPr>
          <p:cNvSpPr txBox="1"/>
          <p:nvPr/>
        </p:nvSpPr>
        <p:spPr>
          <a:xfrm>
            <a:off x="0" y="-276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704100C-795B-6C05-AB96-B3A210F0342A}"/>
              </a:ext>
            </a:extLst>
          </p:cNvPr>
          <p:cNvSpPr/>
          <p:nvPr/>
        </p:nvSpPr>
        <p:spPr>
          <a:xfrm rot="18856897">
            <a:off x="5609094" y="1573090"/>
            <a:ext cx="289768" cy="20895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75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598C711-2E85-4AE3-87C2-8B4B657ED632}"/>
              </a:ext>
            </a:extLst>
          </p:cNvPr>
          <p:cNvSpPr txBox="1"/>
          <p:nvPr/>
        </p:nvSpPr>
        <p:spPr>
          <a:xfrm>
            <a:off x="-11575" y="-9138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3EC15CB-FE8F-4B7E-8449-FF3FCFD998F0}"/>
              </a:ext>
            </a:extLst>
          </p:cNvPr>
          <p:cNvSpPr txBox="1"/>
          <p:nvPr/>
        </p:nvSpPr>
        <p:spPr>
          <a:xfrm>
            <a:off x="-11575" y="804187"/>
            <a:ext cx="914399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A- Analyse du programme cycle 4 et  erreurs dans des manuels de cycle 4</a:t>
            </a:r>
          </a:p>
          <a:p>
            <a:endParaRPr lang="fr-FR" sz="1000" dirty="0"/>
          </a:p>
          <a:p>
            <a:r>
              <a:rPr lang="fr-FR" sz="3200" dirty="0"/>
              <a:t>B- Le mot </a:t>
            </a:r>
            <a:r>
              <a:rPr lang="fr-FR" sz="3200" i="1" dirty="0"/>
              <a:t>action</a:t>
            </a:r>
            <a:r>
              <a:rPr lang="fr-FR" sz="3200" dirty="0"/>
              <a:t> et ce qui peut agir</a:t>
            </a:r>
          </a:p>
          <a:p>
            <a:endParaRPr lang="fr-FR" sz="1000" dirty="0"/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C- Ce qu’est la force </a:t>
            </a: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D- L’interaction</a:t>
            </a: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E- Poids, force gravitationnelle : </a:t>
            </a:r>
            <a:r>
              <a:rPr lang="fr-FR" sz="2800" dirty="0">
                <a:solidFill>
                  <a:schemeClr val="bg1">
                    <a:lumMod val="65000"/>
                  </a:schemeClr>
                </a:solidFill>
              </a:rPr>
              <a:t>le risque du « hors sol »</a:t>
            </a:r>
            <a:endParaRPr lang="fr-FR" sz="3200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F- Gravitation, impesanteur</a:t>
            </a:r>
          </a:p>
        </p:txBody>
      </p:sp>
    </p:spTree>
    <p:extLst>
      <p:ext uri="{BB962C8B-B14F-4D97-AF65-F5344CB8AC3E}">
        <p14:creationId xmlns:p14="http://schemas.microsoft.com/office/powerpoint/2010/main" val="2229847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376B21D-EB82-491D-974B-999469A77194}"/>
              </a:ext>
            </a:extLst>
          </p:cNvPr>
          <p:cNvSpPr txBox="1"/>
          <p:nvPr/>
        </p:nvSpPr>
        <p:spPr>
          <a:xfrm>
            <a:off x="0" y="1475507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600" dirty="0">
                <a:solidFill>
                  <a:schemeClr val="accent1"/>
                </a:solidFill>
                <a:sym typeface="Wingdings" panose="05000000000000000000" pitchFamily="2" charset="2"/>
              </a:rPr>
              <a:t>Quelle définition pour le mot « action » ?</a:t>
            </a:r>
          </a:p>
          <a:p>
            <a:endParaRPr lang="fr-FR" sz="36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fr-FR" sz="3200" dirty="0">
                <a:solidFill>
                  <a:schemeClr val="accent1"/>
                </a:solidFill>
                <a:sym typeface="Wingdings" panose="05000000000000000000" pitchFamily="2" charset="2"/>
              </a:rPr>
              <a:t>Faire une proposition.</a:t>
            </a:r>
          </a:p>
          <a:p>
            <a:endParaRPr lang="fr-FR" sz="32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r>
              <a:rPr lang="fr-FR" sz="3200" dirty="0">
                <a:solidFill>
                  <a:schemeClr val="accent1"/>
                </a:solidFill>
                <a:sym typeface="Wingdings" panose="05000000000000000000" pitchFamily="2" charset="2"/>
              </a:rPr>
              <a:t> Analyse : inconvénients de cette proposition</a:t>
            </a:r>
          </a:p>
          <a:p>
            <a:endParaRPr lang="fr-FR" sz="3200" dirty="0">
              <a:sym typeface="Wingdings" panose="05000000000000000000" pitchFamily="2" charset="2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sz="2400" dirty="0"/>
              <a:t>4- Action, Force, Interaction :</a:t>
            </a:r>
          </a:p>
          <a:p>
            <a:r>
              <a:rPr lang="fr-FR" sz="2400" dirty="0"/>
              <a:t>B- Le mot « action » et ce qui peut agir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02D689-8FBB-E944-5F98-2EE8BC5AF07B}"/>
              </a:ext>
            </a:extLst>
          </p:cNvPr>
          <p:cNvSpPr txBox="1"/>
          <p:nvPr/>
        </p:nvSpPr>
        <p:spPr>
          <a:xfrm>
            <a:off x="0" y="-14564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</p:spTree>
    <p:extLst>
      <p:ext uri="{BB962C8B-B14F-4D97-AF65-F5344CB8AC3E}">
        <p14:creationId xmlns:p14="http://schemas.microsoft.com/office/powerpoint/2010/main" val="371288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376B21D-EB82-491D-974B-999469A77194}"/>
              </a:ext>
            </a:extLst>
          </p:cNvPr>
          <p:cNvSpPr txBox="1"/>
          <p:nvPr/>
        </p:nvSpPr>
        <p:spPr>
          <a:xfrm>
            <a:off x="0" y="1475507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600" dirty="0">
                <a:sym typeface="Wingdings" panose="05000000000000000000" pitchFamily="2" charset="2"/>
              </a:rPr>
              <a:t>Une autre approche avec le sens courant du mot « action ».</a:t>
            </a:r>
          </a:p>
          <a:p>
            <a:endParaRPr lang="fr-FR" sz="3600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fr-FR" sz="3200" dirty="0">
                <a:sym typeface="Wingdings" panose="05000000000000000000" pitchFamily="2" charset="2"/>
              </a:rPr>
              <a:t>Définition du TLFI : </a:t>
            </a:r>
            <a:r>
              <a:rPr lang="fr-FR" sz="3200" i="1" dirty="0">
                <a:sym typeface="Wingdings" panose="05000000000000000000" pitchFamily="2" charset="2"/>
              </a:rPr>
              <a:t>« </a:t>
            </a:r>
            <a:r>
              <a:rPr lang="fr-FR" sz="3200" b="1" i="1" dirty="0">
                <a:sym typeface="Wingdings" panose="05000000000000000000" pitchFamily="2" charset="2"/>
              </a:rPr>
              <a:t>une action </a:t>
            </a:r>
            <a:r>
              <a:rPr lang="fr-FR" sz="3200" i="1" dirty="0">
                <a:sym typeface="Wingdings" panose="05000000000000000000" pitchFamily="2" charset="2"/>
              </a:rPr>
              <a:t>est le nom donné à l’effort qu’exerce un corps sur un autre corps.»</a:t>
            </a:r>
          </a:p>
          <a:p>
            <a:endParaRPr lang="fr-FR" sz="3200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fr-FR" sz="3200" dirty="0">
                <a:sym typeface="Wingdings" panose="05000000000000000000" pitchFamily="2" charset="2"/>
              </a:rPr>
              <a:t>Avantage : s’appuyer sur le sens courant.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fr-FR" sz="3200" dirty="0">
                <a:sym typeface="Wingdings" panose="05000000000000000000" pitchFamily="2" charset="2"/>
              </a:rPr>
              <a:t>Sans négliger les nuances de significations physique </a:t>
            </a:r>
            <a:r>
              <a:rPr lang="fr-FR" sz="3200" i="1" dirty="0">
                <a:sym typeface="Wingdings" panose="05000000000000000000" pitchFamily="2" charset="2"/>
              </a:rPr>
              <a:t>vs </a:t>
            </a:r>
            <a:r>
              <a:rPr lang="fr-FR" sz="3200" dirty="0">
                <a:sym typeface="Wingdings" panose="05000000000000000000" pitchFamily="2" charset="2"/>
              </a:rPr>
              <a:t>vie courante </a:t>
            </a:r>
            <a:r>
              <a:rPr lang="fr-FR" sz="3200">
                <a:sym typeface="Wingdings" panose="05000000000000000000" pitchFamily="2" charset="2"/>
              </a:rPr>
              <a:t>qui restent </a:t>
            </a:r>
            <a:r>
              <a:rPr lang="fr-FR" sz="3200" dirty="0">
                <a:sym typeface="Wingdings" panose="05000000000000000000" pitchFamily="2" charset="2"/>
              </a:rPr>
              <a:t>à construire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sz="2400" dirty="0"/>
              <a:t>4- Action, Force, Interaction :</a:t>
            </a:r>
          </a:p>
          <a:p>
            <a:r>
              <a:rPr lang="fr-FR" sz="2400" dirty="0"/>
              <a:t>B- Le mot « action » et ce qui peut agir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6CAA717-4BD1-4488-A7BB-96CA8F6F931B}"/>
              </a:ext>
            </a:extLst>
          </p:cNvPr>
          <p:cNvGrpSpPr/>
          <p:nvPr/>
        </p:nvGrpSpPr>
        <p:grpSpPr>
          <a:xfrm>
            <a:off x="3827283" y="3652513"/>
            <a:ext cx="4007962" cy="551501"/>
            <a:chOff x="3827283" y="3652513"/>
            <a:chExt cx="4007962" cy="551501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EB7F76E4-2992-48C3-B137-5E9C142D11B3}"/>
                </a:ext>
              </a:extLst>
            </p:cNvPr>
            <p:cNvSpPr txBox="1"/>
            <p:nvPr/>
          </p:nvSpPr>
          <p:spPr>
            <a:xfrm>
              <a:off x="3827283" y="3680794"/>
              <a:ext cx="961533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i="1" dirty="0">
                  <a:solidFill>
                    <a:schemeClr val="accent1"/>
                  </a:solidFill>
                </a:rPr>
                <a:t>objet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5502565-65A4-4503-92D1-05B3B3EA3DAA}"/>
                </a:ext>
              </a:extLst>
            </p:cNvPr>
            <p:cNvSpPr txBox="1"/>
            <p:nvPr/>
          </p:nvSpPr>
          <p:spPr>
            <a:xfrm>
              <a:off x="6873712" y="3652513"/>
              <a:ext cx="961533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i="1" dirty="0">
                  <a:solidFill>
                    <a:schemeClr val="accent1"/>
                  </a:solidFill>
                </a:rPr>
                <a:t>objet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AADB6DF4-4317-6498-FBC4-48B842E534AF}"/>
              </a:ext>
            </a:extLst>
          </p:cNvPr>
          <p:cNvSpPr txBox="1"/>
          <p:nvPr/>
        </p:nvSpPr>
        <p:spPr>
          <a:xfrm>
            <a:off x="0" y="-14564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</p:spTree>
    <p:extLst>
      <p:ext uri="{BB962C8B-B14F-4D97-AF65-F5344CB8AC3E}">
        <p14:creationId xmlns:p14="http://schemas.microsoft.com/office/powerpoint/2010/main" val="152683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endParaRPr lang="fr-FR" sz="2400" dirty="0"/>
          </a:p>
          <a:p>
            <a:r>
              <a:rPr lang="fr-FR" sz="2400" dirty="0"/>
              <a:t>B- Le mot « action » et </a:t>
            </a:r>
            <a:r>
              <a:rPr lang="fr-FR" sz="2400" b="1" dirty="0"/>
              <a:t>ce qui peut agir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7DC0EE9-5CA3-B40C-4EE8-58DF0844774E}"/>
              </a:ext>
            </a:extLst>
          </p:cNvPr>
          <p:cNvSpPr txBox="1"/>
          <p:nvPr/>
        </p:nvSpPr>
        <p:spPr>
          <a:xfrm>
            <a:off x="0" y="-14564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7E1E54-AA55-7E2A-0471-5DBF718DE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9862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Ce qui agit</a:t>
            </a:r>
          </a:p>
          <a:p>
            <a:pPr>
              <a:buFontTx/>
              <a:buChar char="-"/>
            </a:pPr>
            <a:r>
              <a:rPr lang="fr-FR" dirty="0"/>
              <a:t>N’est pas forcément en mouvement</a:t>
            </a:r>
          </a:p>
          <a:p>
            <a:pPr>
              <a:buFontTx/>
              <a:buChar char="-"/>
            </a:pPr>
            <a:r>
              <a:rPr lang="fr-FR" dirty="0"/>
              <a:t>Ne génère pas forcément de mouvement</a:t>
            </a:r>
          </a:p>
          <a:p>
            <a:pPr>
              <a:buFontTx/>
              <a:buChar char="-"/>
            </a:pPr>
            <a:r>
              <a:rPr lang="fr-FR" dirty="0"/>
              <a:t>Relève du monde des objets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/>
              <a:t>quelque chose de matériel (et pas un phénomène)</a:t>
            </a:r>
          </a:p>
          <a:p>
            <a:pPr>
              <a:buFontTx/>
              <a:buChar char="-"/>
            </a:pPr>
            <a:r>
              <a:rPr lang="fr-FR" dirty="0"/>
              <a:t>La signification du mot </a:t>
            </a:r>
            <a:r>
              <a:rPr lang="fr-FR" i="1" dirty="0"/>
              <a:t>objet</a:t>
            </a:r>
            <a:r>
              <a:rPr lang="fr-FR" dirty="0"/>
              <a:t> doit être étendue par rapport à son signification courante</a:t>
            </a:r>
          </a:p>
        </p:txBody>
      </p:sp>
    </p:spTree>
    <p:extLst>
      <p:ext uri="{BB962C8B-B14F-4D97-AF65-F5344CB8AC3E}">
        <p14:creationId xmlns:p14="http://schemas.microsoft.com/office/powerpoint/2010/main" val="238482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2600" y="457200"/>
            <a:ext cx="8229600" cy="1143000"/>
          </a:xfrm>
        </p:spPr>
        <p:txBody>
          <a:bodyPr/>
          <a:lstStyle/>
          <a:p>
            <a:pPr algn="l"/>
            <a:r>
              <a:rPr lang="fr-FR" dirty="0">
                <a:latin typeface="+mn-lt"/>
              </a:rPr>
              <a:t>Proposition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55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600" dirty="0"/>
              <a:t>Un modèle est une représentation du réel à l’aide de schémas et de formules. 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tout à fait d’accord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plutôt d’accord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plutôt pas d’accord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pas du tout d’accord</a:t>
            </a:r>
          </a:p>
          <a:p>
            <a:pPr lvl="1"/>
            <a:endParaRPr lang="fr-FR" sz="3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E822118-7968-CEBA-2A88-F7B804C21E54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</a:t>
            </a:r>
          </a:p>
        </p:txBody>
      </p:sp>
    </p:spTree>
    <p:custDataLst>
      <p:tags r:id="rId1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endParaRPr lang="fr-FR" sz="2400" dirty="0"/>
          </a:p>
          <a:p>
            <a:r>
              <a:rPr lang="fr-FR" sz="2400" dirty="0"/>
              <a:t>B- Le mot « action » et ce qui peut agir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AF2A33F-70BC-4773-9F85-88946552063A}"/>
              </a:ext>
            </a:extLst>
          </p:cNvPr>
          <p:cNvGrpSpPr/>
          <p:nvPr/>
        </p:nvGrpSpPr>
        <p:grpSpPr>
          <a:xfrm>
            <a:off x="0" y="1181167"/>
            <a:ext cx="2087392" cy="2804710"/>
            <a:chOff x="107005" y="788733"/>
            <a:chExt cx="3025650" cy="3923753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493DD015-DBD3-4BBD-B6F3-B9D60F2DBCC3}"/>
                </a:ext>
              </a:extLst>
            </p:cNvPr>
            <p:cNvGrpSpPr/>
            <p:nvPr/>
          </p:nvGrpSpPr>
          <p:grpSpPr>
            <a:xfrm>
              <a:off x="107005" y="788733"/>
              <a:ext cx="3025650" cy="3923753"/>
              <a:chOff x="561975" y="1965900"/>
              <a:chExt cx="3284589" cy="4270244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44C9164B-30A2-4414-BEEA-162E5B849F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4688" t="14166" r="7525" b="65278"/>
              <a:stretch/>
            </p:blipFill>
            <p:spPr>
              <a:xfrm>
                <a:off x="561975" y="1965900"/>
                <a:ext cx="3284589" cy="4270244"/>
              </a:xfrm>
              <a:prstGeom prst="rect">
                <a:avLst/>
              </a:prstGeom>
            </p:spPr>
          </p:pic>
          <p:pic>
            <p:nvPicPr>
              <p:cNvPr id="13" name="Picture 2" descr="Accueil">
                <a:extLst>
                  <a:ext uri="{FF2B5EF4-FFF2-40B4-BE49-F238E27FC236}">
                    <a16:creationId xmlns:a16="http://schemas.microsoft.com/office/drawing/2014/main" id="{4DDCCEDA-3465-4A4E-9E39-941A13346E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8827" y="5978969"/>
                <a:ext cx="947737" cy="257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image2.png">
              <a:extLst>
                <a:ext uri="{FF2B5EF4-FFF2-40B4-BE49-F238E27FC236}">
                  <a16:creationId xmlns:a16="http://schemas.microsoft.com/office/drawing/2014/main" id="{D876F276-9A24-40EB-9228-376B9CCEFC9C}"/>
                </a:ext>
              </a:extLst>
            </p:cNvPr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64562" y="874474"/>
              <a:ext cx="516825" cy="550802"/>
            </a:xfrm>
            <a:prstGeom prst="rect">
              <a:avLst/>
            </a:prstGeom>
            <a:ln/>
          </p:spPr>
        </p:pic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FE21B22B-22E6-40E6-95F3-DC2F849CFC9F}"/>
              </a:ext>
            </a:extLst>
          </p:cNvPr>
          <p:cNvSpPr txBox="1"/>
          <p:nvPr/>
        </p:nvSpPr>
        <p:spPr>
          <a:xfrm>
            <a:off x="2270272" y="1662126"/>
            <a:ext cx="6873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Exemple d’activité pour l’élève :</a:t>
            </a:r>
          </a:p>
          <a:p>
            <a:r>
              <a:rPr lang="fr-FR" sz="3200" dirty="0"/>
              <a:t>En physique : qu’est-ce qui agit sur la pierre ?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F506821-6BB3-419B-8344-18B5801D8F52}"/>
              </a:ext>
            </a:extLst>
          </p:cNvPr>
          <p:cNvSpPr txBox="1"/>
          <p:nvPr/>
        </p:nvSpPr>
        <p:spPr>
          <a:xfrm>
            <a:off x="0" y="4068123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fr-FR" sz="3200" dirty="0">
                <a:solidFill>
                  <a:schemeClr val="accent1"/>
                </a:solidFill>
                <a:sym typeface="Wingdings" panose="05000000000000000000" pitchFamily="2" charset="2"/>
              </a:rPr>
              <a:t>Imaginer les réponses des élèves à cette question.</a:t>
            </a:r>
          </a:p>
          <a:p>
            <a:endParaRPr lang="fr-FR" sz="800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fr-FR" sz="3200" dirty="0">
                <a:solidFill>
                  <a:schemeClr val="accent1"/>
                </a:solidFill>
                <a:sym typeface="Wingdings" panose="05000000000000000000" pitchFamily="2" charset="2"/>
              </a:rPr>
              <a:t>Quels concepts seront développés pour corriger cette question ? Dans quel ordre ?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endParaRPr lang="fr-FR" sz="32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7DC0EE9-5CA3-B40C-4EE8-58DF0844774E}"/>
              </a:ext>
            </a:extLst>
          </p:cNvPr>
          <p:cNvSpPr txBox="1"/>
          <p:nvPr/>
        </p:nvSpPr>
        <p:spPr>
          <a:xfrm>
            <a:off x="0" y="-14564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AA866C9-CAF6-EA48-8303-73887FF7B8EC}"/>
              </a:ext>
            </a:extLst>
          </p:cNvPr>
          <p:cNvSpPr txBox="1"/>
          <p:nvPr/>
        </p:nvSpPr>
        <p:spPr>
          <a:xfrm>
            <a:off x="6263640" y="1094977"/>
            <a:ext cx="306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6"/>
              </a:rPr>
              <a:t>Lien activités "action" 5ème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408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sz="2400" dirty="0"/>
              <a:t>4- Action, Force, Interaction :</a:t>
            </a:r>
          </a:p>
          <a:p>
            <a:r>
              <a:rPr lang="fr-FR" sz="2400" dirty="0"/>
              <a:t>B- Le mot « action » et ce qui peut agir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5370D37-F25F-4B9F-9B32-B089C75415CF}"/>
              </a:ext>
            </a:extLst>
          </p:cNvPr>
          <p:cNvSpPr txBox="1"/>
          <p:nvPr/>
        </p:nvSpPr>
        <p:spPr>
          <a:xfrm>
            <a:off x="0" y="1019208"/>
            <a:ext cx="7808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En physique : qu’est-ce qui agit sur la pierre ?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6647F07-FB93-46E2-AD4C-ACCC6CE111E6}"/>
              </a:ext>
            </a:extLst>
          </p:cNvPr>
          <p:cNvSpPr txBox="1"/>
          <p:nvPr/>
        </p:nvSpPr>
        <p:spPr>
          <a:xfrm>
            <a:off x="266570" y="1933249"/>
            <a:ext cx="8475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« Vie quotidienne »		     A construire « en physique »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6715415-1D33-4604-8106-776EA0301FE3}"/>
              </a:ext>
            </a:extLst>
          </p:cNvPr>
          <p:cNvCxnSpPr>
            <a:cxnSpLocks/>
          </p:cNvCxnSpPr>
          <p:nvPr/>
        </p:nvCxnSpPr>
        <p:spPr>
          <a:xfrm>
            <a:off x="4149493" y="1985095"/>
            <a:ext cx="0" cy="468000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F7FA2336-D7F5-4D50-8520-E74F4197A939}"/>
              </a:ext>
            </a:extLst>
          </p:cNvPr>
          <p:cNvSpPr txBox="1"/>
          <p:nvPr/>
        </p:nvSpPr>
        <p:spPr>
          <a:xfrm>
            <a:off x="50523" y="2455234"/>
            <a:ext cx="404844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i="1" dirty="0">
                <a:sym typeface="Wingdings" panose="05000000000000000000" pitchFamily="2" charset="2"/>
              </a:rPr>
              <a:t>Seuls les êtres vivants font des actions; action = mouvement ; </a:t>
            </a:r>
            <a:r>
              <a:rPr lang="fr-FR" sz="2000" b="1" i="1" dirty="0">
                <a:sym typeface="Wingdings" panose="05000000000000000000" pitchFamily="2" charset="2"/>
              </a:rPr>
              <a:t>…</a:t>
            </a:r>
          </a:p>
          <a:p>
            <a:pPr algn="just"/>
            <a:endParaRPr lang="fr-FR" sz="800" b="1" i="1" dirty="0"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i="1" dirty="0">
                <a:sym typeface="Wingdings" panose="05000000000000000000" pitchFamily="2" charset="2"/>
              </a:rPr>
              <a:t>Un objet peut être pris dans les mains, il est non-vivant ;</a:t>
            </a:r>
          </a:p>
          <a:p>
            <a:pPr algn="just"/>
            <a:endParaRPr lang="fr-FR" sz="800" i="1" dirty="0"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i="1" dirty="0">
                <a:sym typeface="Wingdings" panose="05000000000000000000" pitchFamily="2" charset="2"/>
              </a:rPr>
              <a:t>Les objets tombent à cause de la  gravitation ou de la gravité ;</a:t>
            </a:r>
          </a:p>
          <a:p>
            <a:pPr algn="just"/>
            <a:endParaRPr lang="fr-FR" sz="800" i="1" dirty="0"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dirty="0">
                <a:sym typeface="Wingdings" panose="05000000000000000000" pitchFamily="2" charset="2"/>
              </a:rPr>
              <a:t>L’air « appuie » sur les objets et les fait tomber; Ou/Et l’air : milieu matériel nécessaire pour conduire l’action à distance ;</a:t>
            </a:r>
            <a:endParaRPr lang="fr-FR" sz="2000" i="1" dirty="0">
              <a:sym typeface="Wingdings" panose="05000000000000000000" pitchFamily="2" charset="2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0441C28-114F-4EAD-AD01-999AD4373ECB}"/>
              </a:ext>
            </a:extLst>
          </p:cNvPr>
          <p:cNvSpPr txBox="1"/>
          <p:nvPr/>
        </p:nvSpPr>
        <p:spPr>
          <a:xfrm>
            <a:off x="4250539" y="2471120"/>
            <a:ext cx="4631413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b="1" i="1" dirty="0">
                <a:sym typeface="Wingdings" panose="05000000000000000000" pitchFamily="2" charset="2"/>
              </a:rPr>
              <a:t>Une action </a:t>
            </a:r>
            <a:r>
              <a:rPr lang="fr-FR" sz="2000" i="1" dirty="0">
                <a:sym typeface="Wingdings" panose="05000000000000000000" pitchFamily="2" charset="2"/>
              </a:rPr>
              <a:t>(dictionnaire): effort qu’exerce un objet sur un autre objet 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i="1" dirty="0">
                <a:sym typeface="Wingdings" panose="05000000000000000000" pitchFamily="2" charset="2"/>
              </a:rPr>
              <a:t>Une action peut se faire sans mouvement</a:t>
            </a:r>
          </a:p>
          <a:p>
            <a:pPr algn="just"/>
            <a:endParaRPr lang="fr-FR" sz="800" i="1" dirty="0"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b="1" i="1" dirty="0"/>
              <a:t>Un objet </a:t>
            </a:r>
            <a:r>
              <a:rPr lang="fr-FR" sz="2000" i="1" dirty="0"/>
              <a:t>est grand ou petit,  vivant ou non-vivant, immobile ou en mouvement</a:t>
            </a:r>
          </a:p>
          <a:p>
            <a:pPr algn="just"/>
            <a:endParaRPr lang="fr-FR" sz="800" i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b="1" i="1" dirty="0">
                <a:sym typeface="Wingdings" panose="05000000000000000000" pitchFamily="2" charset="2"/>
              </a:rPr>
              <a:t>La Terre </a:t>
            </a:r>
            <a:r>
              <a:rPr lang="fr-FR" sz="2000" i="1" dirty="0">
                <a:sym typeface="Wingdings" panose="05000000000000000000" pitchFamily="2" charset="2"/>
              </a:rPr>
              <a:t>est un objet agissant à distance sur les autres objets ; </a:t>
            </a:r>
            <a:r>
              <a:rPr lang="fr-FR" sz="2000" b="1" i="1" dirty="0">
                <a:sym typeface="Wingdings" panose="05000000000000000000" pitchFamily="2" charset="2"/>
              </a:rPr>
              <a:t>une action de contact</a:t>
            </a:r>
            <a:r>
              <a:rPr lang="fr-FR" sz="2000" i="1" dirty="0">
                <a:sym typeface="Wingdings" panose="05000000000000000000" pitchFamily="2" charset="2"/>
              </a:rPr>
              <a:t> a lieu quand un objet touche un autre objet.</a:t>
            </a:r>
          </a:p>
          <a:p>
            <a:pPr algn="just"/>
            <a:endParaRPr lang="fr-FR" sz="800" i="1" dirty="0"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r-FR" sz="2000" b="1" i="1" dirty="0"/>
              <a:t>La prise en compte de l’air </a:t>
            </a:r>
            <a:r>
              <a:rPr lang="fr-FR" sz="2000" i="1" dirty="0"/>
              <a:t>sera précisée par le prof dans les activités.</a:t>
            </a:r>
            <a:endParaRPr lang="fr-FR" sz="600" i="1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fr-FR" sz="2000" i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98A59FF-56D5-3513-5F0E-BF2EE37B5490}"/>
              </a:ext>
            </a:extLst>
          </p:cNvPr>
          <p:cNvSpPr txBox="1"/>
          <p:nvPr/>
        </p:nvSpPr>
        <p:spPr>
          <a:xfrm>
            <a:off x="0" y="-14564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5E368A6-606E-433A-8334-2B2D0BD19B5A}"/>
              </a:ext>
            </a:extLst>
          </p:cNvPr>
          <p:cNvGrpSpPr/>
          <p:nvPr/>
        </p:nvGrpSpPr>
        <p:grpSpPr>
          <a:xfrm>
            <a:off x="7963444" y="589942"/>
            <a:ext cx="1180556" cy="1446550"/>
            <a:chOff x="107005" y="788733"/>
            <a:chExt cx="3025650" cy="3923753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C4D2BDA8-6E5D-456E-8303-80274255F6A1}"/>
                </a:ext>
              </a:extLst>
            </p:cNvPr>
            <p:cNvGrpSpPr/>
            <p:nvPr/>
          </p:nvGrpSpPr>
          <p:grpSpPr>
            <a:xfrm>
              <a:off x="107005" y="788733"/>
              <a:ext cx="3025650" cy="3923753"/>
              <a:chOff x="561975" y="1965900"/>
              <a:chExt cx="3284589" cy="4270244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5DA189D4-63EA-4997-B24C-0C1DED352C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4688" t="14166" r="7525" b="65278"/>
              <a:stretch/>
            </p:blipFill>
            <p:spPr>
              <a:xfrm>
                <a:off x="561975" y="1965900"/>
                <a:ext cx="3284589" cy="4270244"/>
              </a:xfrm>
              <a:prstGeom prst="rect">
                <a:avLst/>
              </a:prstGeom>
            </p:spPr>
          </p:pic>
          <p:pic>
            <p:nvPicPr>
              <p:cNvPr id="13" name="Picture 2" descr="Accueil">
                <a:extLst>
                  <a:ext uri="{FF2B5EF4-FFF2-40B4-BE49-F238E27FC236}">
                    <a16:creationId xmlns:a16="http://schemas.microsoft.com/office/drawing/2014/main" id="{ECD29E29-9B76-458B-A6D0-C172AEA29E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8827" y="5978969"/>
                <a:ext cx="947737" cy="257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image2.png">
              <a:extLst>
                <a:ext uri="{FF2B5EF4-FFF2-40B4-BE49-F238E27FC236}">
                  <a16:creationId xmlns:a16="http://schemas.microsoft.com/office/drawing/2014/main" id="{E9E25309-7234-4B8F-BF5E-1477FC244D5A}"/>
                </a:ext>
              </a:extLst>
            </p:cNvPr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64562" y="874474"/>
              <a:ext cx="516825" cy="550802"/>
            </a:xfrm>
            <a:prstGeom prst="rect">
              <a:avLst/>
            </a:prstGeom>
            <a:ln/>
          </p:spPr>
        </p:pic>
      </p:grpSp>
    </p:spTree>
    <p:extLst>
      <p:ext uri="{BB962C8B-B14F-4D97-AF65-F5344CB8AC3E}">
        <p14:creationId xmlns:p14="http://schemas.microsoft.com/office/powerpoint/2010/main" val="32618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uiExpand="1" build="p"/>
      <p:bldP spid="18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598C711-2E85-4AE3-87C2-8B4B657ED632}"/>
              </a:ext>
            </a:extLst>
          </p:cNvPr>
          <p:cNvSpPr txBox="1"/>
          <p:nvPr/>
        </p:nvSpPr>
        <p:spPr>
          <a:xfrm>
            <a:off x="-11575" y="-9138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3EC15CB-FE8F-4B7E-8449-FF3FCFD998F0}"/>
              </a:ext>
            </a:extLst>
          </p:cNvPr>
          <p:cNvSpPr txBox="1"/>
          <p:nvPr/>
        </p:nvSpPr>
        <p:spPr>
          <a:xfrm>
            <a:off x="-11575" y="804187"/>
            <a:ext cx="914399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A- Analyse du programme cycle 4 et  erreurs dans des manuels de cycle 4</a:t>
            </a: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B- Le mot « action » et ce qui peut agir</a:t>
            </a:r>
          </a:p>
          <a:p>
            <a:endParaRPr lang="fr-FR" sz="1000" dirty="0"/>
          </a:p>
          <a:p>
            <a:r>
              <a:rPr lang="fr-FR" sz="3200" dirty="0"/>
              <a:t>C- Ce qu’est la force </a:t>
            </a:r>
          </a:p>
          <a:p>
            <a:endParaRPr lang="fr-FR" sz="1000" dirty="0"/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D- L’interaction</a:t>
            </a: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E- Poids, force gravitationnelle : </a:t>
            </a:r>
            <a:r>
              <a:rPr lang="fr-FR" sz="2800" dirty="0">
                <a:solidFill>
                  <a:schemeClr val="bg1">
                    <a:lumMod val="65000"/>
                  </a:schemeClr>
                </a:solidFill>
              </a:rPr>
              <a:t>le risque du « hors sol »</a:t>
            </a:r>
            <a:endParaRPr lang="fr-FR" sz="3200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G- Gravitation, impesanteur</a:t>
            </a:r>
          </a:p>
        </p:txBody>
      </p:sp>
    </p:spTree>
    <p:extLst>
      <p:ext uri="{BB962C8B-B14F-4D97-AF65-F5344CB8AC3E}">
        <p14:creationId xmlns:p14="http://schemas.microsoft.com/office/powerpoint/2010/main" val="11529559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37C68D-4058-D882-A2EA-A7D0094AC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3768"/>
            <a:ext cx="78867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La force : une définition « simple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1C4AA3-C703-1D8B-ADEB-3FCF7BEDB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54267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La force est la modélisation d’une action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Comment décrire la façon dont on agit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Le segment fléché comme recours…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sz="2400" dirty="0"/>
              <a:t>4- Action, Force, Interaction :</a:t>
            </a:r>
          </a:p>
          <a:p>
            <a:r>
              <a:rPr lang="fr-FR" sz="2400" dirty="0"/>
              <a:t>C- Ce qu’est la force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80464CA-D745-677F-8BE9-0F0E9CAEE1A3}"/>
              </a:ext>
            </a:extLst>
          </p:cNvPr>
          <p:cNvSpPr txBox="1"/>
          <p:nvPr/>
        </p:nvSpPr>
        <p:spPr>
          <a:xfrm>
            <a:off x="0" y="2437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</p:spTree>
    <p:extLst>
      <p:ext uri="{BB962C8B-B14F-4D97-AF65-F5344CB8AC3E}">
        <p14:creationId xmlns:p14="http://schemas.microsoft.com/office/powerpoint/2010/main" val="106874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37C68D-4058-D882-A2EA-A7D0094AC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3768"/>
            <a:ext cx="78867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La force : un concept caractérisé par 3 propriétés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1C4AA3-C703-1D8B-ADEB-3FCF7BEDB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54267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Et le point d’application alors 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sz="2400" dirty="0"/>
              <a:t>4- Action, Force, Interaction :</a:t>
            </a:r>
          </a:p>
          <a:p>
            <a:r>
              <a:rPr lang="fr-FR" sz="2400" dirty="0"/>
              <a:t>C- Ce qu’est la force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80464CA-D745-677F-8BE9-0F0E9CAEE1A3}"/>
              </a:ext>
            </a:extLst>
          </p:cNvPr>
          <p:cNvSpPr txBox="1"/>
          <p:nvPr/>
        </p:nvSpPr>
        <p:spPr>
          <a:xfrm>
            <a:off x="0" y="2437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1438FCC-EB8D-E259-70DA-936CE0B16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097213"/>
            <a:ext cx="2736850" cy="206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id="{514D9A03-8D79-653E-68ED-B0E983ED2F8E}"/>
              </a:ext>
            </a:extLst>
          </p:cNvPr>
          <p:cNvSpPr/>
          <p:nvPr/>
        </p:nvSpPr>
        <p:spPr>
          <a:xfrm>
            <a:off x="3386137" y="2722564"/>
            <a:ext cx="2736850" cy="1185863"/>
          </a:xfrm>
          <a:prstGeom prst="wedgeRoundRectCallout">
            <a:avLst>
              <a:gd name="adj1" fmla="val -58182"/>
              <a:gd name="adj2" fmla="val 75753"/>
              <a:gd name="adj3" fmla="val 16667"/>
            </a:avLst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Où est le point d’application de la force exercée par la table ?</a:t>
            </a: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3B0AC266-71F5-31A4-27AA-95BEC639BB83}"/>
              </a:ext>
            </a:extLst>
          </p:cNvPr>
          <p:cNvSpPr/>
          <p:nvPr/>
        </p:nvSpPr>
        <p:spPr>
          <a:xfrm>
            <a:off x="5614998" y="5014913"/>
            <a:ext cx="2771775" cy="871537"/>
          </a:xfrm>
          <a:custGeom>
            <a:avLst/>
            <a:gdLst>
              <a:gd name="connsiteX0" fmla="*/ 0 w 2771775"/>
              <a:gd name="connsiteY0" fmla="*/ 857250 h 871537"/>
              <a:gd name="connsiteX1" fmla="*/ 2771775 w 2771775"/>
              <a:gd name="connsiteY1" fmla="*/ 871537 h 871537"/>
              <a:gd name="connsiteX2" fmla="*/ 57150 w 2771775"/>
              <a:gd name="connsiteY2" fmla="*/ 0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1775" h="871537">
                <a:moveTo>
                  <a:pt x="0" y="857250"/>
                </a:moveTo>
                <a:lnTo>
                  <a:pt x="2771775" y="871537"/>
                </a:lnTo>
                <a:lnTo>
                  <a:pt x="57150" y="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4AA9C7-E74C-A55F-479A-CB746E4F15B1}"/>
              </a:ext>
            </a:extLst>
          </p:cNvPr>
          <p:cNvSpPr/>
          <p:nvPr/>
        </p:nvSpPr>
        <p:spPr>
          <a:xfrm rot="1042046">
            <a:off x="6303584" y="4860024"/>
            <a:ext cx="1028700" cy="50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Bulle narrative : rectangle à coins arrondis 12">
            <a:extLst>
              <a:ext uri="{FF2B5EF4-FFF2-40B4-BE49-F238E27FC236}">
                <a16:creationId xmlns:a16="http://schemas.microsoft.com/office/drawing/2014/main" id="{04EEF01C-7C23-9403-B0DD-D3201D5BE2DB}"/>
              </a:ext>
            </a:extLst>
          </p:cNvPr>
          <p:cNvSpPr/>
          <p:nvPr/>
        </p:nvSpPr>
        <p:spPr>
          <a:xfrm>
            <a:off x="7000885" y="3121969"/>
            <a:ext cx="1749425" cy="1097814"/>
          </a:xfrm>
          <a:prstGeom prst="wedgeRoundRectCallout">
            <a:avLst>
              <a:gd name="adj1" fmla="val -58182"/>
              <a:gd name="adj2" fmla="val 75753"/>
              <a:gd name="adj3" fmla="val 16667"/>
            </a:avLst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Et ici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E243352-A28F-690C-FA3D-DC164994D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088" y="4646452"/>
            <a:ext cx="147637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6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37C68D-4058-D882-A2EA-A7D0094AC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3768"/>
            <a:ext cx="78867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La force : un concept caractérisé par 3 propriétés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1C4AA3-C703-1D8B-ADEB-3FCF7BEDB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54267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Le point d’application, une complication inutile…</a:t>
            </a:r>
          </a:p>
          <a:p>
            <a:r>
              <a:rPr lang="fr-FR" dirty="0"/>
              <a:t>On fait de la physique du point</a:t>
            </a:r>
          </a:p>
          <a:p>
            <a:r>
              <a:rPr lang="fr-FR" dirty="0"/>
              <a:t>Le point d’application n’a de pertinence que lorsqu’on aborde la physique du solide (2</a:t>
            </a:r>
            <a:r>
              <a:rPr lang="fr-FR" baseline="30000" dirty="0"/>
              <a:t>e</a:t>
            </a:r>
            <a:r>
              <a:rPr lang="fr-FR" dirty="0"/>
              <a:t> année </a:t>
            </a:r>
            <a:r>
              <a:rPr lang="fr-FR" dirty="0" err="1"/>
              <a:t>post-bac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sz="2400" dirty="0"/>
              <a:t>4- Action, Force, Interaction :</a:t>
            </a:r>
          </a:p>
          <a:p>
            <a:r>
              <a:rPr lang="fr-FR" sz="2400" dirty="0"/>
              <a:t>C- Ce qu’est la force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80464CA-D745-677F-8BE9-0F0E9CAEE1A3}"/>
              </a:ext>
            </a:extLst>
          </p:cNvPr>
          <p:cNvSpPr txBox="1"/>
          <p:nvPr/>
        </p:nvSpPr>
        <p:spPr>
          <a:xfrm>
            <a:off x="0" y="2437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</p:spTree>
    <p:extLst>
      <p:ext uri="{BB962C8B-B14F-4D97-AF65-F5344CB8AC3E}">
        <p14:creationId xmlns:p14="http://schemas.microsoft.com/office/powerpoint/2010/main" val="372412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sz="2400" dirty="0"/>
              <a:t>4- Action, Force, Interaction</a:t>
            </a:r>
          </a:p>
          <a:p>
            <a:endParaRPr lang="fr-FR" sz="24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918AD4F-59B5-4398-9F47-B37069975629}"/>
              </a:ext>
            </a:extLst>
          </p:cNvPr>
          <p:cNvSpPr txBox="1"/>
          <p:nvPr/>
        </p:nvSpPr>
        <p:spPr>
          <a:xfrm>
            <a:off x="0" y="1077218"/>
            <a:ext cx="9144000" cy="4631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fr-FR" sz="28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Exemple de la fiche modèle pour les élèves :</a:t>
            </a:r>
            <a:endParaRPr lang="fr-FR" sz="3200" b="1" i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fr-FR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« Modéliser les actions par des forces:</a:t>
            </a:r>
            <a:endParaRPr lang="fr-FR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fr-FR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 objet est représenté par un point</a:t>
            </a:r>
            <a:r>
              <a:rPr lang="fr-F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(un rond 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ou une croix).</a:t>
            </a:r>
            <a:endParaRPr lang="fr-FR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Une action est modélisée</a:t>
            </a:r>
            <a:r>
              <a:rPr lang="fr-F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par une force 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qui est représentée</a:t>
            </a:r>
            <a:r>
              <a:rPr lang="fr-F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par un segment fléché.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Les caractéristiques de la force sont :</a:t>
            </a:r>
            <a:r>
              <a:rPr lang="fr-F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la direction ; le sens ; la valeur en newton.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fr-FR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flèche part du point qui modélise l’objet qui subit l’action.</a:t>
            </a:r>
          </a:p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flèche qui représente la force est notée </a:t>
            </a:r>
            <a:r>
              <a:rPr lang="fr-F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</a:t>
            </a:r>
            <a:r>
              <a:rPr lang="fr-FR" sz="2400" b="1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A/B</a:t>
            </a:r>
            <a:r>
              <a:rPr lang="fr-F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qui signifie « force exercée par l’objet A sur l’objet B »</a:t>
            </a:r>
            <a:r>
              <a:rPr lang="fr-F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3F7A3298-9BAF-437B-92AE-549FF97D26ED}"/>
              </a:ext>
            </a:extLst>
          </p:cNvPr>
          <p:cNvGrpSpPr/>
          <p:nvPr/>
        </p:nvGrpSpPr>
        <p:grpSpPr>
          <a:xfrm>
            <a:off x="6486230" y="5691783"/>
            <a:ext cx="2563686" cy="616779"/>
            <a:chOff x="5081451" y="5850005"/>
            <a:chExt cx="2563686" cy="616779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1B2EC583-B8B5-4F2B-8FD3-C6F9C98E2D50}"/>
                </a:ext>
              </a:extLst>
            </p:cNvPr>
            <p:cNvGrpSpPr/>
            <p:nvPr/>
          </p:nvGrpSpPr>
          <p:grpSpPr>
            <a:xfrm rot="5400000">
              <a:off x="5845831" y="5136336"/>
              <a:ext cx="566068" cy="2094827"/>
              <a:chOff x="4935865" y="3185161"/>
              <a:chExt cx="897649" cy="1189677"/>
            </a:xfrm>
          </p:grpSpPr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06053FCC-D2E8-45B6-B076-37A05F3676BC}"/>
                  </a:ext>
                </a:extLst>
              </p:cNvPr>
              <p:cNvGrpSpPr/>
              <p:nvPr/>
            </p:nvGrpSpPr>
            <p:grpSpPr>
              <a:xfrm>
                <a:off x="4935865" y="3185161"/>
                <a:ext cx="897649" cy="1189677"/>
                <a:chOff x="245214" y="-33643"/>
                <a:chExt cx="898207" cy="381595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E4F6C61D-1614-4FE3-B139-C4CD0E8E4A4F}"/>
                    </a:ext>
                  </a:extLst>
                </p:cNvPr>
                <p:cNvSpPr/>
                <p:nvPr/>
              </p:nvSpPr>
              <p:spPr>
                <a:xfrm>
                  <a:off x="512871" y="-33623"/>
                  <a:ext cx="630550" cy="3815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just">
                    <a:lnSpc>
                      <a:spcPct val="115000"/>
                    </a:lnSpc>
                    <a:spcAft>
                      <a:spcPts val="710"/>
                    </a:spcAft>
                  </a:pPr>
                  <a:r>
                    <a:rPr lang="fr-FR" sz="11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cxnSp>
              <p:nvCxnSpPr>
                <p:cNvPr id="31" name="Connecteur droit avec flèche 30">
                  <a:extLst>
                    <a:ext uri="{FF2B5EF4-FFF2-40B4-BE49-F238E27FC236}">
                      <a16:creationId xmlns:a16="http://schemas.microsoft.com/office/drawing/2014/main" id="{CBF887FD-F21E-4403-9B09-C2C8F916BF29}"/>
                    </a:ext>
                  </a:extLst>
                </p:cNvPr>
                <p:cNvCxnSpPr/>
                <p:nvPr/>
              </p:nvCxnSpPr>
              <p:spPr>
                <a:xfrm rot="10800000">
                  <a:off x="262600" y="1797"/>
                  <a:ext cx="0" cy="266784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round/>
                  <a:headEnd type="oval" w="lg" len="med"/>
                  <a:tailEnd type="stealth" w="med" len="med"/>
                </a:ln>
              </p:spPr>
            </p:cxn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FD56612-6B25-4221-9F77-5AECFDB78DB8}"/>
                    </a:ext>
                  </a:extLst>
                </p:cNvPr>
                <p:cNvSpPr/>
                <p:nvPr/>
              </p:nvSpPr>
              <p:spPr>
                <a:xfrm>
                  <a:off x="340329" y="-33643"/>
                  <a:ext cx="630554" cy="17029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algn="just">
                    <a:lnSpc>
                      <a:spcPct val="115000"/>
                    </a:lnSpc>
                    <a:spcAft>
                      <a:spcPts val="710"/>
                    </a:spcAft>
                  </a:pPr>
                  <a:r>
                    <a:rPr lang="fr-FR" sz="11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050AF7B8-2442-42CC-9829-D83AF787D6B6}"/>
                    </a:ext>
                  </a:extLst>
                </p:cNvPr>
                <p:cNvSpPr/>
                <p:nvPr/>
              </p:nvSpPr>
              <p:spPr>
                <a:xfrm rot="16200000">
                  <a:off x="512218" y="-27102"/>
                  <a:ext cx="45347" cy="5793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algn="just">
                    <a:lnSpc>
                      <a:spcPct val="115000"/>
                    </a:lnSpc>
                    <a:spcAft>
                      <a:spcPts val="710"/>
                    </a:spcAft>
                  </a:pPr>
                  <a:r>
                    <a:rPr lang="fr-FR" sz="1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B</a:t>
                  </a:r>
                  <a:endParaRPr lang="fr-FR" sz="11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2E7FD4F-7058-4DD2-96A7-3DEFFCE8C481}"/>
                </a:ext>
              </a:extLst>
            </p:cNvPr>
            <p:cNvSpPr/>
            <p:nvPr/>
          </p:nvSpPr>
          <p:spPr>
            <a:xfrm>
              <a:off x="6861842" y="5850005"/>
              <a:ext cx="783295" cy="4387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710"/>
                </a:spcAft>
              </a:pPr>
              <a:r>
                <a:rPr lang="fr-FR" sz="24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F</a:t>
              </a:r>
              <a:r>
                <a:rPr lang="fr-FR" sz="2400" b="1" baseline="-25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A/B</a:t>
              </a:r>
              <a:endParaRPr lang="fr-FR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F38031D0-F9A6-12B8-5A74-9EE7F742F8A5}"/>
              </a:ext>
            </a:extLst>
          </p:cNvPr>
          <p:cNvSpPr txBox="1"/>
          <p:nvPr/>
        </p:nvSpPr>
        <p:spPr>
          <a:xfrm>
            <a:off x="0" y="-14564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</p:spTree>
    <p:extLst>
      <p:ext uri="{BB962C8B-B14F-4D97-AF65-F5344CB8AC3E}">
        <p14:creationId xmlns:p14="http://schemas.microsoft.com/office/powerpoint/2010/main" val="155079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598C711-2E85-4AE3-87C2-8B4B657ED632}"/>
              </a:ext>
            </a:extLst>
          </p:cNvPr>
          <p:cNvSpPr txBox="1"/>
          <p:nvPr/>
        </p:nvSpPr>
        <p:spPr>
          <a:xfrm>
            <a:off x="-11575" y="-9138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3EC15CB-FE8F-4B7E-8449-FF3FCFD998F0}"/>
              </a:ext>
            </a:extLst>
          </p:cNvPr>
          <p:cNvSpPr txBox="1"/>
          <p:nvPr/>
        </p:nvSpPr>
        <p:spPr>
          <a:xfrm>
            <a:off x="-11575" y="804187"/>
            <a:ext cx="914399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A- Analyse du programme cycle 4 et  erreurs dans des manuels de cycle 4</a:t>
            </a: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B- Le mot « action » et ce qui peut agir</a:t>
            </a: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C- Ce qu’est la force </a:t>
            </a:r>
          </a:p>
          <a:p>
            <a:endParaRPr lang="fr-FR" sz="1000" dirty="0"/>
          </a:p>
          <a:p>
            <a:r>
              <a:rPr lang="fr-FR" sz="3200" dirty="0"/>
              <a:t>D- L’interaction</a:t>
            </a: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E- Poids, force gravitationnelle : </a:t>
            </a:r>
            <a:r>
              <a:rPr lang="fr-FR" sz="2800" dirty="0">
                <a:solidFill>
                  <a:schemeClr val="bg1">
                    <a:lumMod val="65000"/>
                  </a:schemeClr>
                </a:solidFill>
              </a:rPr>
              <a:t>le risque du « hors sol »</a:t>
            </a:r>
            <a:endParaRPr lang="fr-FR" sz="3200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F- Gravitation, impesanteur</a:t>
            </a:r>
          </a:p>
        </p:txBody>
      </p:sp>
    </p:spTree>
    <p:extLst>
      <p:ext uri="{BB962C8B-B14F-4D97-AF65-F5344CB8AC3E}">
        <p14:creationId xmlns:p14="http://schemas.microsoft.com/office/powerpoint/2010/main" val="27659566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049756-499B-3035-1D50-4EFEA966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45699"/>
            <a:ext cx="8515350" cy="1325563"/>
          </a:xfrm>
        </p:spPr>
        <p:txBody>
          <a:bodyPr>
            <a:normAutofit/>
          </a:bodyPr>
          <a:lstStyle/>
          <a:p>
            <a:r>
              <a:rPr lang="fr-FR" sz="2800" dirty="0"/>
              <a:t>La 3</a:t>
            </a:r>
            <a:r>
              <a:rPr lang="fr-FR" sz="2800" baseline="30000" dirty="0"/>
              <a:t>e</a:t>
            </a:r>
            <a:r>
              <a:rPr lang="fr-FR" sz="2800" dirty="0"/>
              <a:t> loi de Newton (ou principe des actions réciproques)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AA03FB-F59D-75F2-363D-EA46AE7C5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Une loi qui n’a rien d’évidente </a:t>
            </a:r>
          </a:p>
          <a:p>
            <a:pPr marL="0" indent="0">
              <a:buNone/>
            </a:pPr>
            <a:r>
              <a:rPr lang="fr-FR" dirty="0">
                <a:sym typeface="Wingdings" panose="05000000000000000000" pitchFamily="2" charset="2"/>
              </a:rPr>
              <a:t> elle est souvent jugée arbitraire car elle est éloignée de ce qu’on perçoit.</a:t>
            </a:r>
          </a:p>
          <a:p>
            <a:r>
              <a:rPr lang="fr-FR" dirty="0">
                <a:sym typeface="Wingdings" panose="05000000000000000000" pitchFamily="2" charset="2"/>
              </a:rPr>
              <a:t>Une  loi qui peut induire une causalité néfaste si on la nomme loi de l’action et de la réaction</a:t>
            </a:r>
          </a:p>
          <a:p>
            <a:pPr marL="0" indent="0">
              <a:buNone/>
            </a:pPr>
            <a:r>
              <a:rPr lang="fr-FR" dirty="0">
                <a:sym typeface="Wingdings" panose="05000000000000000000" pitchFamily="2" charset="2"/>
              </a:rPr>
              <a:t> Insister sur </a:t>
            </a:r>
            <a:r>
              <a:rPr lang="fr-FR" i="1" dirty="0">
                <a:sym typeface="Wingdings" panose="05000000000000000000" pitchFamily="2" charset="2"/>
              </a:rPr>
              <a:t>Actions réciproques</a:t>
            </a:r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66FC9CE-A20A-4D55-8E97-7D4AB6CD85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53187E1-A3BB-4B68-87E7-2539A2704866}" type="slidenum">
              <a:rPr lang="fr-FR" smtClean="0"/>
              <a:t>78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sz="2400" dirty="0"/>
              <a:t>4- Action, Force, Interaction </a:t>
            </a:r>
          </a:p>
          <a:p>
            <a:r>
              <a:rPr lang="fr-FR" sz="2400" dirty="0"/>
              <a:t>D- L’interaction 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E50B773-8A3A-686A-DC33-B5C07E544E87}"/>
              </a:ext>
            </a:extLst>
          </p:cNvPr>
          <p:cNvSpPr txBox="1"/>
          <p:nvPr/>
        </p:nvSpPr>
        <p:spPr>
          <a:xfrm>
            <a:off x="0" y="14012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EF30720-E3CF-3EC0-1F54-39D533344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56" r="4702" b="25112"/>
          <a:stretch/>
        </p:blipFill>
        <p:spPr>
          <a:xfrm>
            <a:off x="2521201" y="4586033"/>
            <a:ext cx="6202871" cy="212908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9F1D2748-B84B-F396-FC3C-BDC63499E3CE}"/>
              </a:ext>
            </a:extLst>
          </p:cNvPr>
          <p:cNvGrpSpPr/>
          <p:nvPr/>
        </p:nvGrpSpPr>
        <p:grpSpPr>
          <a:xfrm>
            <a:off x="6085912" y="6086182"/>
            <a:ext cx="1541880" cy="243360"/>
            <a:chOff x="6085912" y="6086182"/>
            <a:chExt cx="1541880" cy="24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Encre 6">
                  <a:extLst>
                    <a:ext uri="{FF2B5EF4-FFF2-40B4-BE49-F238E27FC236}">
                      <a16:creationId xmlns:a16="http://schemas.microsoft.com/office/drawing/2014/main" id="{436A1F9D-1DCB-32A4-38BE-1A13E8AE0D50}"/>
                    </a:ext>
                  </a:extLst>
                </p14:cNvPr>
                <p14:cNvContentPartPr/>
                <p14:nvPr/>
              </p14:nvContentPartPr>
              <p14:xfrm>
                <a:off x="7100392" y="6086182"/>
                <a:ext cx="527400" cy="14760"/>
              </p14:xfrm>
            </p:contentPart>
          </mc:Choice>
          <mc:Fallback xmlns="">
            <p:pic>
              <p:nvPicPr>
                <p:cNvPr id="7" name="Encre 6">
                  <a:extLst>
                    <a:ext uri="{FF2B5EF4-FFF2-40B4-BE49-F238E27FC236}">
                      <a16:creationId xmlns:a16="http://schemas.microsoft.com/office/drawing/2014/main" id="{436A1F9D-1DCB-32A4-38BE-1A13E8AE0D5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046355" y="5978182"/>
                  <a:ext cx="635114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Encre 9">
                  <a:extLst>
                    <a:ext uri="{FF2B5EF4-FFF2-40B4-BE49-F238E27FC236}">
                      <a16:creationId xmlns:a16="http://schemas.microsoft.com/office/drawing/2014/main" id="{F00F4197-C9EF-1219-C7C2-9E3605BDA073}"/>
                    </a:ext>
                  </a:extLst>
                </p14:cNvPr>
                <p14:cNvContentPartPr/>
                <p14:nvPr/>
              </p14:nvContentPartPr>
              <p14:xfrm>
                <a:off x="6085912" y="6300742"/>
                <a:ext cx="771120" cy="2880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F00F4197-C9EF-1219-C7C2-9E3605BDA07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31912" y="6192742"/>
                  <a:ext cx="878760" cy="244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2713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AA03FB-F59D-75F2-363D-EA46AE7C5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655762"/>
            <a:ext cx="8147603" cy="4660900"/>
          </a:xfrm>
        </p:spPr>
        <p:txBody>
          <a:bodyPr>
            <a:norm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Une loi que les élèves violent facilement</a:t>
            </a: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Une confusion force entre 3</a:t>
            </a:r>
            <a:r>
              <a:rPr lang="fr-FR" baseline="30000" dirty="0">
                <a:sym typeface="Wingdings" panose="05000000000000000000" pitchFamily="2" charset="2"/>
              </a:rPr>
              <a:t>e</a:t>
            </a:r>
            <a:r>
              <a:rPr lang="fr-FR" dirty="0">
                <a:sym typeface="Wingdings" panose="05000000000000000000" pitchFamily="2" charset="2"/>
              </a:rPr>
              <a:t> loi de Newton et condition d’équilibre  de l’importance du système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D049756-499B-3035-1D50-4EFEA966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45699"/>
            <a:ext cx="8515350" cy="1325563"/>
          </a:xfrm>
        </p:spPr>
        <p:txBody>
          <a:bodyPr>
            <a:normAutofit/>
          </a:bodyPr>
          <a:lstStyle/>
          <a:p>
            <a:r>
              <a:rPr lang="fr-FR" sz="2800" dirty="0"/>
              <a:t>La 3</a:t>
            </a:r>
            <a:r>
              <a:rPr lang="fr-FR" sz="2800" baseline="30000" dirty="0"/>
              <a:t>e</a:t>
            </a:r>
            <a:r>
              <a:rPr lang="fr-FR" sz="2800" dirty="0"/>
              <a:t> loi de Newton (ou principe des actions réciproques)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2FA65D-0A73-3181-8C8D-96E4C6961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2871787"/>
            <a:ext cx="7639050" cy="111442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sz="2400" dirty="0"/>
              <a:t>4- Action, Force, Interaction </a:t>
            </a:r>
          </a:p>
          <a:p>
            <a:r>
              <a:rPr lang="fr-FR" sz="2400" dirty="0"/>
              <a:t>D- L’interaction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E50B773-8A3A-686A-DC33-B5C07E544E87}"/>
              </a:ext>
            </a:extLst>
          </p:cNvPr>
          <p:cNvSpPr txBox="1"/>
          <p:nvPr/>
        </p:nvSpPr>
        <p:spPr>
          <a:xfrm>
            <a:off x="0" y="-276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sp>
        <p:nvSpPr>
          <p:cNvPr id="10" name="Bulle narrative : rectangle à coins arrondis 9">
            <a:extLst>
              <a:ext uri="{FF2B5EF4-FFF2-40B4-BE49-F238E27FC236}">
                <a16:creationId xmlns:a16="http://schemas.microsoft.com/office/drawing/2014/main" id="{2D25915B-31C9-B8D2-74A3-A1D9BBE5F252}"/>
              </a:ext>
            </a:extLst>
          </p:cNvPr>
          <p:cNvSpPr/>
          <p:nvPr/>
        </p:nvSpPr>
        <p:spPr>
          <a:xfrm>
            <a:off x="5400675" y="2400300"/>
            <a:ext cx="2614613" cy="697387"/>
          </a:xfrm>
          <a:prstGeom prst="wedgeRoundRectCallout">
            <a:avLst>
              <a:gd name="adj1" fmla="val 10124"/>
              <a:gd name="adj2" fmla="val 77802"/>
              <a:gd name="adj3" fmla="val 16667"/>
            </a:avLst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Pas de problème si la voiture ne bouge pas</a:t>
            </a:r>
          </a:p>
        </p:txBody>
      </p:sp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E6179065-AF8D-F1F7-A151-B0A2833E7E33}"/>
              </a:ext>
            </a:extLst>
          </p:cNvPr>
          <p:cNvSpPr/>
          <p:nvPr/>
        </p:nvSpPr>
        <p:spPr>
          <a:xfrm>
            <a:off x="5900738" y="3760314"/>
            <a:ext cx="2614613" cy="697387"/>
          </a:xfrm>
          <a:prstGeom prst="wedgeRoundRectCallout">
            <a:avLst>
              <a:gd name="adj1" fmla="val 3567"/>
              <a:gd name="adj2" fmla="val -71754"/>
              <a:gd name="adj3" fmla="val 16667"/>
            </a:avLst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Mais si elle se met à rouler ?</a:t>
            </a:r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E8462680-8455-8C28-F600-1CA383867422}"/>
              </a:ext>
            </a:extLst>
          </p:cNvPr>
          <p:cNvSpPr/>
          <p:nvPr/>
        </p:nvSpPr>
        <p:spPr>
          <a:xfrm>
            <a:off x="2314570" y="4301828"/>
            <a:ext cx="3400428" cy="697387"/>
          </a:xfrm>
          <a:prstGeom prst="wedgeRoundRectCallout">
            <a:avLst>
              <a:gd name="adj1" fmla="val 55980"/>
              <a:gd name="adj2" fmla="val 53217"/>
              <a:gd name="adj3" fmla="val 16667"/>
            </a:avLst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ysClr val="windowText" lastClr="000000"/>
                </a:solidFill>
              </a:rPr>
              <a:t>L’une « gagne » : les forces ne se compensent plus ! </a:t>
            </a:r>
            <a:r>
              <a:rPr lang="fr-FR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 cohérent</a:t>
            </a:r>
            <a:endParaRPr lang="fr-FR" dirty="0">
              <a:solidFill>
                <a:sysClr val="windowText" lastClr="000000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22B895A-9E61-6034-8AC5-B78B95C6E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477" y="4650522"/>
            <a:ext cx="28289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5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2600" y="457200"/>
            <a:ext cx="8229600" cy="1143000"/>
          </a:xfrm>
        </p:spPr>
        <p:txBody>
          <a:bodyPr/>
          <a:lstStyle/>
          <a:p>
            <a:pPr algn="l"/>
            <a:r>
              <a:rPr lang="fr-FR" dirty="0">
                <a:latin typeface="+mn-lt"/>
              </a:rPr>
              <a:t>Proposition 2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55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600" dirty="0"/>
              <a:t>Un modèle est une situation idéale qui sert de référence. 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tout à fait d’accord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plutôt d’accord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plutôt pas d’accord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pas du tout d’accord</a:t>
            </a:r>
          </a:p>
          <a:p>
            <a:pPr lvl="1"/>
            <a:endParaRPr lang="fr-FR" sz="3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A09C8CB-1F13-25CB-2224-FA0B426F156D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6279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33465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sz="2400" dirty="0"/>
              <a:t>4- Action, Force, Interaction</a:t>
            </a:r>
          </a:p>
          <a:p>
            <a:r>
              <a:rPr lang="fr-FR" sz="2400" dirty="0"/>
              <a:t>D- L’interaction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F35B567-D4CD-4137-A361-38568D426CBD}"/>
              </a:ext>
            </a:extLst>
          </p:cNvPr>
          <p:cNvSpPr txBox="1"/>
          <p:nvPr/>
        </p:nvSpPr>
        <p:spPr>
          <a:xfrm>
            <a:off x="0" y="107721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Les actions réciproques modélisées par des forces opposées :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1F6C58B-98B1-4DFA-86F7-C4C88315EA65}"/>
              </a:ext>
            </a:extLst>
          </p:cNvPr>
          <p:cNvSpPr txBox="1"/>
          <p:nvPr/>
        </p:nvSpPr>
        <p:spPr>
          <a:xfrm>
            <a:off x="1982116" y="1564789"/>
            <a:ext cx="3883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le schéma éclaté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3106B30-033D-4349-BA07-748E6FAE1FAE}"/>
              </a:ext>
            </a:extLst>
          </p:cNvPr>
          <p:cNvSpPr txBox="1"/>
          <p:nvPr/>
        </p:nvSpPr>
        <p:spPr>
          <a:xfrm>
            <a:off x="107080" y="2658899"/>
            <a:ext cx="8782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563C1"/>
                </a:solidFill>
                <a:hlinkClick r:id="rId3"/>
              </a:rPr>
              <a:t>Eduscol schéma éclaté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31576F2-81EE-4F14-8E55-02824AF8ADA0}"/>
              </a:ext>
            </a:extLst>
          </p:cNvPr>
          <p:cNvSpPr txBox="1"/>
          <p:nvPr/>
        </p:nvSpPr>
        <p:spPr>
          <a:xfrm>
            <a:off x="0" y="2117685"/>
            <a:ext cx="8634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- Méthode de tracé d’un schéma éclaté : Eduscol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44F5120-75E3-4490-875E-6E585F5FBF88}"/>
              </a:ext>
            </a:extLst>
          </p:cNvPr>
          <p:cNvSpPr txBox="1"/>
          <p:nvPr/>
        </p:nvSpPr>
        <p:spPr>
          <a:xfrm>
            <a:off x="0" y="3437264"/>
            <a:ext cx="9144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- Méthode adaptée aux élèves de 5</a:t>
            </a:r>
            <a:r>
              <a:rPr lang="fr-FR" sz="3200" b="1" baseline="30000" dirty="0"/>
              <a:t>ème</a:t>
            </a:r>
            <a:r>
              <a:rPr lang="fr-FR" sz="3200" b="1" dirty="0"/>
              <a:t> :</a:t>
            </a:r>
          </a:p>
          <a:p>
            <a:r>
              <a:rPr lang="fr-FR" sz="2800" dirty="0"/>
              <a:t>	- les deux objets sont représentés séparés même quand ils 	sont en contact. </a:t>
            </a:r>
          </a:p>
          <a:p>
            <a:r>
              <a:rPr lang="fr-FR" sz="2800" dirty="0"/>
              <a:t>	- les deux forces sont opposées : même direction, même 	valeur et sens opposés.</a:t>
            </a:r>
          </a:p>
          <a:p>
            <a:r>
              <a:rPr lang="fr-FR" sz="2800" dirty="0"/>
              <a:t>	- les deux forces opposées sont de même couleur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41E8CC6-1DCB-272D-B22A-C48D3499773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</p:spTree>
    <p:extLst>
      <p:ext uri="{BB962C8B-B14F-4D97-AF65-F5344CB8AC3E}">
        <p14:creationId xmlns:p14="http://schemas.microsoft.com/office/powerpoint/2010/main" val="4354648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57168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endParaRPr lang="fr-FR" sz="2400" dirty="0"/>
          </a:p>
          <a:p>
            <a:r>
              <a:rPr lang="fr-FR" sz="2400" dirty="0"/>
              <a:t>D- L’interaction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FFA42E-0F96-46A4-8BD8-79E7894CAD63}"/>
              </a:ext>
            </a:extLst>
          </p:cNvPr>
          <p:cNvSpPr txBox="1"/>
          <p:nvPr/>
        </p:nvSpPr>
        <p:spPr>
          <a:xfrm>
            <a:off x="-300" y="1165752"/>
            <a:ext cx="4737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/>
                </a:solidFill>
              </a:rPr>
              <a:t>Représenter par des forces l’interaction entre la pierre et la Terre </a:t>
            </a:r>
            <a:r>
              <a:rPr lang="fr-FR" dirty="0">
                <a:solidFill>
                  <a:schemeClr val="accent1"/>
                </a:solidFill>
              </a:rPr>
              <a:t>(voir situation précédente)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4AEDAE3D-9B53-464D-BE14-A4EA0C83A20F}"/>
              </a:ext>
            </a:extLst>
          </p:cNvPr>
          <p:cNvCxnSpPr/>
          <p:nvPr/>
        </p:nvCxnSpPr>
        <p:spPr>
          <a:xfrm>
            <a:off x="1752206" y="3206253"/>
            <a:ext cx="0" cy="1078494"/>
          </a:xfrm>
          <a:prstGeom prst="straightConnector1">
            <a:avLst/>
          </a:prstGeom>
          <a:ln w="57150">
            <a:solidFill>
              <a:srgbClr val="0070C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FB073E94-EB71-4960-B2CF-A2EA75D6C2CF}"/>
              </a:ext>
            </a:extLst>
          </p:cNvPr>
          <p:cNvSpPr txBox="1"/>
          <p:nvPr/>
        </p:nvSpPr>
        <p:spPr>
          <a:xfrm>
            <a:off x="1610279" y="2898150"/>
            <a:ext cx="1725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ym typeface="Wingdings" panose="05000000000000000000" pitchFamily="2" charset="2"/>
              </a:rPr>
              <a:t></a:t>
            </a:r>
            <a:r>
              <a:rPr lang="fr-FR" sz="2800" dirty="0">
                <a:sym typeface="Wingdings" panose="05000000000000000000" pitchFamily="2" charset="2"/>
              </a:rPr>
              <a:t>p</a:t>
            </a:r>
            <a:r>
              <a:rPr lang="fr-FR" sz="2800" dirty="0"/>
              <a:t>ierre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40B8446-4FBF-4A92-A0CC-662653DDE14E}"/>
              </a:ext>
            </a:extLst>
          </p:cNvPr>
          <p:cNvSpPr txBox="1"/>
          <p:nvPr/>
        </p:nvSpPr>
        <p:spPr>
          <a:xfrm>
            <a:off x="1912006" y="3919688"/>
            <a:ext cx="156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F</a:t>
            </a:r>
            <a:r>
              <a:rPr lang="fr-FR" sz="2400" b="1" baseline="-25000" dirty="0" err="1">
                <a:solidFill>
                  <a:srgbClr val="0070C0"/>
                </a:solidFill>
                <a:sym typeface="Wingdings" panose="05000000000000000000" pitchFamily="2" charset="2"/>
              </a:rPr>
              <a:t>Terre</a:t>
            </a:r>
            <a:r>
              <a:rPr lang="fr-FR" sz="2400" b="1" baseline="-25000" dirty="0">
                <a:solidFill>
                  <a:srgbClr val="0070C0"/>
                </a:solidFill>
                <a:sym typeface="Wingdings" panose="05000000000000000000" pitchFamily="2" charset="2"/>
              </a:rPr>
              <a:t> / pierre</a:t>
            </a:r>
            <a:endParaRPr lang="fr-FR" sz="2400" b="1" baseline="-25000" dirty="0">
              <a:solidFill>
                <a:srgbClr val="0070C0"/>
              </a:solidFill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C1433EF1-FF40-4235-B0D5-BDB8DFFF9E9A}"/>
              </a:ext>
            </a:extLst>
          </p:cNvPr>
          <p:cNvCxnSpPr/>
          <p:nvPr/>
        </p:nvCxnSpPr>
        <p:spPr>
          <a:xfrm>
            <a:off x="1752206" y="4931860"/>
            <a:ext cx="0" cy="1078494"/>
          </a:xfrm>
          <a:prstGeom prst="straightConnector1">
            <a:avLst/>
          </a:prstGeom>
          <a:ln w="57150">
            <a:solidFill>
              <a:srgbClr val="0070C0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92ABC4FC-612A-4815-80DB-8BEA0FE5BDBE}"/>
              </a:ext>
            </a:extLst>
          </p:cNvPr>
          <p:cNvSpPr txBox="1"/>
          <p:nvPr/>
        </p:nvSpPr>
        <p:spPr>
          <a:xfrm>
            <a:off x="1572481" y="5725616"/>
            <a:ext cx="134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ym typeface="Wingdings" panose="05000000000000000000" pitchFamily="2" charset="2"/>
              </a:rPr>
              <a:t></a:t>
            </a:r>
            <a:r>
              <a:rPr lang="fr-FR" sz="2800" dirty="0"/>
              <a:t>Terre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0EF54E8-CA05-4E01-AE5B-B3EA050E91EA}"/>
              </a:ext>
            </a:extLst>
          </p:cNvPr>
          <p:cNvSpPr txBox="1"/>
          <p:nvPr/>
        </p:nvSpPr>
        <p:spPr>
          <a:xfrm>
            <a:off x="1868463" y="4845739"/>
            <a:ext cx="1609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F</a:t>
            </a:r>
            <a:r>
              <a:rPr lang="fr-FR" sz="2400" b="1" baseline="-25000" dirty="0" err="1">
                <a:solidFill>
                  <a:srgbClr val="0070C0"/>
                </a:solidFill>
                <a:sym typeface="Wingdings" panose="05000000000000000000" pitchFamily="2" charset="2"/>
              </a:rPr>
              <a:t>pierre</a:t>
            </a:r>
            <a:r>
              <a:rPr lang="fr-FR" sz="2400" b="1" baseline="-25000" dirty="0">
                <a:solidFill>
                  <a:srgbClr val="0070C0"/>
                </a:solidFill>
                <a:sym typeface="Wingdings" panose="05000000000000000000" pitchFamily="2" charset="2"/>
              </a:rPr>
              <a:t>/Terre</a:t>
            </a:r>
            <a:endParaRPr lang="fr-FR" sz="2400" b="1" baseline="-25000" dirty="0">
              <a:solidFill>
                <a:srgbClr val="0070C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6EF1CB9-9607-4C96-ADE1-CFB69D00B6F5}"/>
              </a:ext>
            </a:extLst>
          </p:cNvPr>
          <p:cNvSpPr txBox="1"/>
          <p:nvPr/>
        </p:nvSpPr>
        <p:spPr>
          <a:xfrm>
            <a:off x="169791" y="3169307"/>
            <a:ext cx="1088654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C0C0C0"/>
                </a:highlight>
              </a:rPr>
              <a:t>Schéma éclaté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4DAD2B2-73B0-0E5C-4336-1698356D29AE}"/>
              </a:ext>
            </a:extLst>
          </p:cNvPr>
          <p:cNvCxnSpPr/>
          <p:nvPr/>
        </p:nvCxnSpPr>
        <p:spPr>
          <a:xfrm>
            <a:off x="4990641" y="1311007"/>
            <a:ext cx="0" cy="48033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C86ECFE2-DFC0-5D7C-6860-54D75893C1E9}"/>
              </a:ext>
            </a:extLst>
          </p:cNvPr>
          <p:cNvSpPr txBox="1"/>
          <p:nvPr/>
        </p:nvSpPr>
        <p:spPr>
          <a:xfrm>
            <a:off x="5117873" y="1161017"/>
            <a:ext cx="378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/>
                </a:solidFill>
              </a:rPr>
              <a:t>A quoi sert un DOI ?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837585E-88EC-6322-0AB6-43896147D034}"/>
              </a:ext>
            </a:extLst>
          </p:cNvPr>
          <p:cNvSpPr txBox="1"/>
          <p:nvPr/>
        </p:nvSpPr>
        <p:spPr>
          <a:xfrm>
            <a:off x="5142441" y="4217765"/>
            <a:ext cx="37837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3200" dirty="0"/>
              <a:t>à lister les objets « agissants »;</a:t>
            </a:r>
          </a:p>
          <a:p>
            <a:pPr marL="457200" indent="-457200">
              <a:buFontTx/>
              <a:buChar char="-"/>
            </a:pPr>
            <a:r>
              <a:rPr lang="fr-FR" sz="3200" dirty="0"/>
              <a:t>à différencier le type d’interaction.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1040EDF-D718-5F37-D883-BBF336DEEFD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CC43DA1-9AF1-4FA2-663C-14B11FEFC915}"/>
              </a:ext>
            </a:extLst>
          </p:cNvPr>
          <p:cNvGrpSpPr/>
          <p:nvPr/>
        </p:nvGrpSpPr>
        <p:grpSpPr>
          <a:xfrm>
            <a:off x="5119902" y="1944600"/>
            <a:ext cx="3941817" cy="2330334"/>
            <a:chOff x="4346257" y="3207133"/>
            <a:chExt cx="2488421" cy="1103726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08C94E5B-8457-C276-4C0F-91D8A0F9346A}"/>
                </a:ext>
              </a:extLst>
            </p:cNvPr>
            <p:cNvGrpSpPr/>
            <p:nvPr/>
          </p:nvGrpSpPr>
          <p:grpSpPr>
            <a:xfrm>
              <a:off x="4346257" y="3207133"/>
              <a:ext cx="2488421" cy="1103726"/>
              <a:chOff x="4346257" y="3207133"/>
              <a:chExt cx="2488421" cy="110372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FA1756E-DB21-CF61-9E49-C109FC1EC082}"/>
                  </a:ext>
                </a:extLst>
              </p:cNvPr>
              <p:cNvSpPr/>
              <p:nvPr/>
            </p:nvSpPr>
            <p:spPr>
              <a:xfrm>
                <a:off x="4379213" y="3249140"/>
                <a:ext cx="1933550" cy="10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>
                  <a:spcAft>
                    <a:spcPts val="595"/>
                  </a:spcAft>
                </a:pPr>
                <a:r>
                  <a:rPr lang="fr-FR" sz="110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4462B550-4E5C-7276-320B-534B5390A76A}"/>
                  </a:ext>
                </a:extLst>
              </p:cNvPr>
              <p:cNvGrpSpPr/>
              <p:nvPr/>
            </p:nvGrpSpPr>
            <p:grpSpPr>
              <a:xfrm>
                <a:off x="4346257" y="3207133"/>
                <a:ext cx="2488421" cy="1103726"/>
                <a:chOff x="4325067" y="3142243"/>
                <a:chExt cx="2780408" cy="1228735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B70B2D8-D583-B676-57C6-E3755B51DB9E}"/>
                    </a:ext>
                  </a:extLst>
                </p:cNvPr>
                <p:cNvSpPr/>
                <p:nvPr/>
              </p:nvSpPr>
              <p:spPr>
                <a:xfrm>
                  <a:off x="4361888" y="3189007"/>
                  <a:ext cx="2160450" cy="11819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l">
                    <a:spcAft>
                      <a:spcPts val="595"/>
                    </a:spcAft>
                  </a:pPr>
                  <a:r>
                    <a:rPr lang="fr-FR" sz="1100"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 </a:t>
                  </a:r>
                </a:p>
              </p:txBody>
            </p:sp>
            <p:grpSp>
              <p:nvGrpSpPr>
                <p:cNvPr id="33" name="Groupe 32">
                  <a:extLst>
                    <a:ext uri="{FF2B5EF4-FFF2-40B4-BE49-F238E27FC236}">
                      <a16:creationId xmlns:a16="http://schemas.microsoft.com/office/drawing/2014/main" id="{61A07F9F-F6F4-A294-F82A-CDB0D851B66C}"/>
                    </a:ext>
                  </a:extLst>
                </p:cNvPr>
                <p:cNvGrpSpPr/>
                <p:nvPr/>
              </p:nvGrpSpPr>
              <p:grpSpPr>
                <a:xfrm>
                  <a:off x="4325067" y="3142243"/>
                  <a:ext cx="2780408" cy="1228735"/>
                  <a:chOff x="-214260" y="-36414"/>
                  <a:chExt cx="2386043" cy="956789"/>
                </a:xfrm>
              </p:grpSpPr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02353A2E-D222-A047-906E-E681AE0676E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323725" cy="9203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algn="l">
                      <a:spcAft>
                        <a:spcPts val="595"/>
                      </a:spcAft>
                    </a:pPr>
                    <a:r>
                      <a:rPr lang="fr-FR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rPr>
                      <a:t> </a:t>
                    </a:r>
                  </a:p>
                </p:txBody>
              </p:sp>
              <p:grpSp>
                <p:nvGrpSpPr>
                  <p:cNvPr id="37" name="Groupe 36">
                    <a:extLst>
                      <a:ext uri="{FF2B5EF4-FFF2-40B4-BE49-F238E27FC236}">
                        <a16:creationId xmlns:a16="http://schemas.microsoft.com/office/drawing/2014/main" id="{D0D937D4-3212-8365-6D4C-97BF477201FE}"/>
                      </a:ext>
                    </a:extLst>
                  </p:cNvPr>
                  <p:cNvGrpSpPr/>
                  <p:nvPr/>
                </p:nvGrpSpPr>
                <p:grpSpPr>
                  <a:xfrm>
                    <a:off x="-214260" y="-36414"/>
                    <a:ext cx="2386043" cy="853246"/>
                    <a:chOff x="-104548" y="-36414"/>
                    <a:chExt cx="2386406" cy="853246"/>
                  </a:xfrm>
                </p:grpSpPr>
                <p:grpSp>
                  <p:nvGrpSpPr>
                    <p:cNvPr id="39" name="Groupe 38">
                      <a:extLst>
                        <a:ext uri="{FF2B5EF4-FFF2-40B4-BE49-F238E27FC236}">
                          <a16:creationId xmlns:a16="http://schemas.microsoft.com/office/drawing/2014/main" id="{F952EEF2-1957-30A9-85EE-F82F8D8982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1584" y="-36414"/>
                      <a:ext cx="1800274" cy="782689"/>
                      <a:chOff x="182941" y="42084"/>
                      <a:chExt cx="1801527" cy="785190"/>
                    </a:xfrm>
                  </p:grpSpPr>
                  <p:sp>
                    <p:nvSpPr>
                      <p:cNvPr id="41" name="Ellipse 40">
                        <a:extLst>
                          <a:ext uri="{FF2B5EF4-FFF2-40B4-BE49-F238E27FC236}">
                            <a16:creationId xmlns:a16="http://schemas.microsoft.com/office/drawing/2014/main" id="{AB67801F-6A03-9D41-ABAE-B6ABCB82AA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2941" y="42084"/>
                        <a:ext cx="1055659" cy="347902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28575" cap="flat" cmpd="sng">
                        <a:solidFill>
                          <a:schemeClr val="accent1">
                            <a:lumMod val="50000"/>
                          </a:scheme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0" tIns="0" rIns="0" bIns="0" anchor="ctr" anchorCtr="0">
                        <a:noAutofit/>
                      </a:bodyPr>
                      <a:lstStyle/>
                      <a:p>
                        <a:pPr algn="ctr">
                          <a:spcAft>
                            <a:spcPts val="595"/>
                          </a:spcAft>
                        </a:pPr>
                        <a:r>
                          <a:rPr lang="fr-FR" sz="2400" b="1" u="sng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rPr>
                          <a:t>La pierre</a:t>
                        </a:r>
                        <a:endParaRPr lang="fr-FR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2" name="Ellipse 41">
                        <a:extLst>
                          <a:ext uri="{FF2B5EF4-FFF2-40B4-BE49-F238E27FC236}">
                            <a16:creationId xmlns:a16="http://schemas.microsoft.com/office/drawing/2014/main" id="{CE05DD0E-56E1-4093-1764-74CB932AF2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7499" y="504774"/>
                        <a:ext cx="1276969" cy="32250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28575" cap="flat" cmpd="sng">
                        <a:solidFill>
                          <a:schemeClr val="accent1">
                            <a:lumMod val="50000"/>
                          </a:scheme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0" tIns="0" rIns="0" bIns="0" anchor="ctr" anchorCtr="0">
                        <a:noAutofit/>
                      </a:bodyPr>
                      <a:lstStyle/>
                      <a:p>
                        <a:pPr algn="ctr">
                          <a:spcAft>
                            <a:spcPts val="595"/>
                          </a:spcAft>
                        </a:pPr>
                        <a:r>
                          <a:rPr lang="fr-FR" sz="24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rPr>
                          <a:t>L’élastique</a:t>
                        </a:r>
                      </a:p>
                    </p:txBody>
                  </p:sp>
                  <p:cxnSp>
                    <p:nvCxnSpPr>
                      <p:cNvPr id="43" name="Connecteur droit avec flèche 42">
                        <a:extLst>
                          <a:ext uri="{FF2B5EF4-FFF2-40B4-BE49-F238E27FC236}">
                            <a16:creationId xmlns:a16="http://schemas.microsoft.com/office/drawing/2014/main" id="{2708B284-5E93-3C12-A441-604EF251555A}"/>
                          </a:ext>
                        </a:extLst>
                      </p:cNvPr>
                      <p:cNvCxnSpPr>
                        <a:cxnSpLocks/>
                        <a:stCxn id="41" idx="5"/>
                        <a:endCxn id="42" idx="0"/>
                      </p:cNvCxnSpPr>
                      <p:nvPr/>
                    </p:nvCxnSpPr>
                    <p:spPr>
                      <a:xfrm>
                        <a:off x="1084002" y="339037"/>
                        <a:ext cx="261982" cy="165737"/>
                      </a:xfrm>
                      <a:prstGeom prst="straightConnector1">
                        <a:avLst/>
                      </a:prstGeom>
                      <a:noFill/>
                      <a:ln w="28575" cap="flat" cmpd="sng">
                        <a:solidFill>
                          <a:schemeClr val="accent1">
                            <a:lumMod val="50000"/>
                          </a:schemeClr>
                        </a:solidFill>
                        <a:prstDash val="solid"/>
                        <a:round/>
                        <a:headEnd type="arrow" w="sm" len="sm"/>
                        <a:tailEnd type="arrow" w="sm" len="sm"/>
                      </a:ln>
                    </p:spPr>
                  </p:cxnSp>
                </p:grpSp>
                <p:sp>
                  <p:nvSpPr>
                    <p:cNvPr id="40" name="Ellipse 39">
                      <a:extLst>
                        <a:ext uri="{FF2B5EF4-FFF2-40B4-BE49-F238E27FC236}">
                          <a16:creationId xmlns:a16="http://schemas.microsoft.com/office/drawing/2014/main" id="{46385F44-1309-557A-4486-B2D9614331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4548" y="487648"/>
                      <a:ext cx="896032" cy="32918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8575" cap="flat" cmpd="sng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algn="ctr">
                        <a:spcAft>
                          <a:spcPts val="595"/>
                        </a:spcAft>
                      </a:pPr>
                      <a:r>
                        <a:rPr lang="fr-FR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La Terre</a:t>
                      </a:r>
                    </a:p>
                  </p:txBody>
                </p:sp>
              </p:grpSp>
              <p:cxnSp>
                <p:nvCxnSpPr>
                  <p:cNvPr id="38" name="Connecteur droit avec flèche 37">
                    <a:extLst>
                      <a:ext uri="{FF2B5EF4-FFF2-40B4-BE49-F238E27FC236}">
                        <a16:creationId xmlns:a16="http://schemas.microsoft.com/office/drawing/2014/main" id="{B5A40CDC-A847-48CE-4622-43ECB768EE68}"/>
                      </a:ext>
                    </a:extLst>
                  </p:cNvPr>
                  <p:cNvCxnSpPr>
                    <a:cxnSpLocks/>
                    <a:stCxn id="41" idx="3"/>
                    <a:endCxn id="40" idx="0"/>
                  </p:cNvCxnSpPr>
                  <p:nvPr/>
                </p:nvCxnSpPr>
                <p:spPr>
                  <a:xfrm flipH="1">
                    <a:off x="233688" y="259593"/>
                    <a:ext cx="292562" cy="228055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accent1">
                        <a:lumMod val="50000"/>
                      </a:schemeClr>
                    </a:solidFill>
                    <a:prstDash val="dash"/>
                    <a:round/>
                    <a:headEnd type="arrow" w="sm" len="sm"/>
                    <a:tailEnd type="arrow" w="sm" len="sm"/>
                  </a:ln>
                </p:spPr>
              </p:cxnSp>
            </p:grpSp>
          </p:grpSp>
        </p:grpSp>
      </p:grpSp>
    </p:spTree>
    <p:extLst>
      <p:ext uri="{BB962C8B-B14F-4D97-AF65-F5344CB8AC3E}">
        <p14:creationId xmlns:p14="http://schemas.microsoft.com/office/powerpoint/2010/main" val="232247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29" grpId="0"/>
      <p:bldP spid="31" grpId="0"/>
      <p:bldP spid="32" grpId="0" animBg="1"/>
      <p:bldP spid="3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598C711-2E85-4AE3-87C2-8B4B657ED632}"/>
              </a:ext>
            </a:extLst>
          </p:cNvPr>
          <p:cNvSpPr txBox="1"/>
          <p:nvPr/>
        </p:nvSpPr>
        <p:spPr>
          <a:xfrm>
            <a:off x="-11575" y="-9138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3EC15CB-FE8F-4B7E-8449-FF3FCFD998F0}"/>
              </a:ext>
            </a:extLst>
          </p:cNvPr>
          <p:cNvSpPr txBox="1"/>
          <p:nvPr/>
        </p:nvSpPr>
        <p:spPr>
          <a:xfrm>
            <a:off x="-11575" y="804187"/>
            <a:ext cx="914399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A- Analyse du programme cycle 4 et  erreurs dans des manuels de cycle 4</a:t>
            </a: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B- Le mot « action » et ce qui peut agir</a:t>
            </a: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C- Ce qu’est la force </a:t>
            </a: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D- L’interaction</a:t>
            </a:r>
          </a:p>
          <a:p>
            <a:endParaRPr lang="fr-FR" sz="1000" dirty="0"/>
          </a:p>
          <a:p>
            <a:r>
              <a:rPr lang="fr-FR" sz="3200" dirty="0"/>
              <a:t>E- Poids, force gravitationnelle : </a:t>
            </a:r>
            <a:r>
              <a:rPr lang="fr-FR" sz="2800" dirty="0"/>
              <a:t>le risque du « hors sol »</a:t>
            </a:r>
            <a:endParaRPr lang="fr-FR" sz="3200" dirty="0"/>
          </a:p>
          <a:p>
            <a:endParaRPr lang="fr-FR" sz="1000" dirty="0"/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F- Gravitation, impesanteur</a:t>
            </a:r>
          </a:p>
        </p:txBody>
      </p:sp>
    </p:spTree>
    <p:extLst>
      <p:ext uri="{BB962C8B-B14F-4D97-AF65-F5344CB8AC3E}">
        <p14:creationId xmlns:p14="http://schemas.microsoft.com/office/powerpoint/2010/main" val="5300275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endParaRPr lang="fr-FR" sz="2400" dirty="0"/>
          </a:p>
          <a:p>
            <a:r>
              <a:rPr lang="fr-FR" sz="2400" dirty="0"/>
              <a:t>E- Poids, force gravitationnelle : le risque du « hors sol » </a:t>
            </a:r>
            <a:endParaRPr lang="fr-FR" sz="2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FFA42E-0F96-46A4-8BD8-79E7894CAD63}"/>
              </a:ext>
            </a:extLst>
          </p:cNvPr>
          <p:cNvSpPr txBox="1"/>
          <p:nvPr/>
        </p:nvSpPr>
        <p:spPr>
          <a:xfrm>
            <a:off x="0" y="1357858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fr-FR" sz="3200" dirty="0">
                <a:solidFill>
                  <a:schemeClr val="accent1"/>
                </a:solidFill>
              </a:rPr>
              <a:t>Quelles activités proposez-vous aux élèves pour discriminer </a:t>
            </a:r>
            <a:r>
              <a:rPr lang="fr-FR" sz="3200" i="1" dirty="0">
                <a:solidFill>
                  <a:schemeClr val="accent1"/>
                </a:solidFill>
              </a:rPr>
              <a:t>m</a:t>
            </a:r>
            <a:r>
              <a:rPr lang="fr-FR" sz="3200" dirty="0">
                <a:solidFill>
                  <a:schemeClr val="accent1"/>
                </a:solidFill>
              </a:rPr>
              <a:t>, </a:t>
            </a:r>
            <a:r>
              <a:rPr lang="fr-FR" sz="3200" i="1" dirty="0">
                <a:solidFill>
                  <a:schemeClr val="accent1"/>
                </a:solidFill>
              </a:rPr>
              <a:t>P</a:t>
            </a:r>
            <a:r>
              <a:rPr lang="fr-FR" sz="3200" dirty="0">
                <a:solidFill>
                  <a:schemeClr val="accent1"/>
                </a:solidFill>
              </a:rPr>
              <a:t> et </a:t>
            </a:r>
            <a:r>
              <a:rPr lang="fr-FR" sz="3200" i="1" dirty="0">
                <a:solidFill>
                  <a:schemeClr val="accent1"/>
                </a:solidFill>
              </a:rPr>
              <a:t>g </a:t>
            </a:r>
            <a:r>
              <a:rPr lang="fr-FR" sz="3200" dirty="0">
                <a:solidFill>
                  <a:schemeClr val="accent1"/>
                </a:solidFill>
              </a:rPr>
              <a:t>? </a:t>
            </a:r>
          </a:p>
          <a:p>
            <a:pPr marL="457200" indent="-457200" algn="just">
              <a:buFontTx/>
              <a:buChar char="-"/>
            </a:pPr>
            <a:r>
              <a:rPr lang="fr-FR" sz="3200" dirty="0">
                <a:solidFill>
                  <a:schemeClr val="accent1"/>
                </a:solidFill>
              </a:rPr>
              <a:t>Quelle activité de modélisation fait l’élève ?</a:t>
            </a:r>
          </a:p>
          <a:p>
            <a:pPr algn="just"/>
            <a:endParaRPr lang="fr-FR" sz="3200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91938E9-75BA-8D14-F9EB-FD7C84D32806}"/>
              </a:ext>
            </a:extLst>
          </p:cNvPr>
          <p:cNvGrpSpPr/>
          <p:nvPr/>
        </p:nvGrpSpPr>
        <p:grpSpPr>
          <a:xfrm>
            <a:off x="4946286" y="3392853"/>
            <a:ext cx="2750687" cy="1897769"/>
            <a:chOff x="-347910" y="-293368"/>
            <a:chExt cx="1684141" cy="1609118"/>
          </a:xfrm>
        </p:grpSpPr>
        <p:sp>
          <p:nvSpPr>
            <p:cNvPr id="12" name="Zone de texte 764">
              <a:extLst>
                <a:ext uri="{FF2B5EF4-FFF2-40B4-BE49-F238E27FC236}">
                  <a16:creationId xmlns:a16="http://schemas.microsoft.com/office/drawing/2014/main" id="{9D60D63F-21CE-F4E9-D9FD-BD7E2D1723E8}"/>
                </a:ext>
              </a:extLst>
            </p:cNvPr>
            <p:cNvSpPr txBox="1"/>
            <p:nvPr/>
          </p:nvSpPr>
          <p:spPr>
            <a:xfrm>
              <a:off x="717047" y="456647"/>
              <a:ext cx="619184" cy="42573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595"/>
                </a:spcAft>
              </a:pPr>
              <a:r>
                <a:rPr lang="fr-FR" sz="2000" i="1" dirty="0">
                  <a:effectLst/>
                  <a:latin typeface="Century Schoolbook" panose="02040604050505020304" pitchFamily="18" charset="0"/>
                  <a:ea typeface="Times New Roman" panose="02020603050405020304" pitchFamily="18" charset="0"/>
                </a:rPr>
                <a:t>poids</a:t>
              </a:r>
              <a:endParaRPr lang="fr-F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Zone de texte 765">
              <a:extLst>
                <a:ext uri="{FF2B5EF4-FFF2-40B4-BE49-F238E27FC236}">
                  <a16:creationId xmlns:a16="http://schemas.microsoft.com/office/drawing/2014/main" id="{EC2BC5EA-E633-66C7-9DC0-CEA56B3E92A9}"/>
                </a:ext>
              </a:extLst>
            </p:cNvPr>
            <p:cNvSpPr txBox="1"/>
            <p:nvPr/>
          </p:nvSpPr>
          <p:spPr>
            <a:xfrm>
              <a:off x="-347910" y="983944"/>
              <a:ext cx="694655" cy="3318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595"/>
                </a:spcAft>
              </a:pPr>
              <a:r>
                <a:rPr lang="fr-FR" sz="2000" i="1" dirty="0">
                  <a:effectLst/>
                  <a:latin typeface="Century Schoolbook" panose="02040604050505020304" pitchFamily="18" charset="0"/>
                  <a:ea typeface="Times New Roman" panose="02020603050405020304" pitchFamily="18" charset="0"/>
                </a:rPr>
                <a:t>masse</a:t>
              </a:r>
              <a:endParaRPr lang="fr-F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Zone de texte 763">
              <a:extLst>
                <a:ext uri="{FF2B5EF4-FFF2-40B4-BE49-F238E27FC236}">
                  <a16:creationId xmlns:a16="http://schemas.microsoft.com/office/drawing/2014/main" id="{73FCDE40-866B-0F60-1E90-3E60B9659E14}"/>
                </a:ext>
              </a:extLst>
            </p:cNvPr>
            <p:cNvSpPr txBox="1"/>
            <p:nvPr/>
          </p:nvSpPr>
          <p:spPr>
            <a:xfrm>
              <a:off x="-137307" y="-293368"/>
              <a:ext cx="1018731" cy="55426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595"/>
                </a:spcAft>
              </a:pPr>
              <a:r>
                <a:rPr lang="fr-FR" sz="2000" i="1" dirty="0">
                  <a:effectLst/>
                  <a:latin typeface="Century Schoolbook" panose="02040604050505020304" pitchFamily="18" charset="0"/>
                  <a:ea typeface="Times New Roman" panose="02020603050405020304" pitchFamily="18" charset="0"/>
                </a:rPr>
                <a:t>Intensité de pesanteur</a:t>
              </a:r>
              <a:endParaRPr lang="fr-FR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7A829B2D-CA68-9347-6D09-9F7E8DEEA9C9}"/>
                </a:ext>
              </a:extLst>
            </p:cNvPr>
            <p:cNvSpPr/>
            <p:nvPr/>
          </p:nvSpPr>
          <p:spPr>
            <a:xfrm rot="656097">
              <a:off x="-88591" y="236208"/>
              <a:ext cx="973843" cy="951868"/>
            </a:xfrm>
            <a:prstGeom prst="arc">
              <a:avLst>
                <a:gd name="adj1" fmla="val 475679"/>
                <a:gd name="adj2" fmla="val 19411622"/>
              </a:avLst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none" w="med" len="med"/>
              <a:tailEnd type="arrow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2499B1AA-99F0-BEC7-3CEA-15241A9673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62778A5-9689-A8FE-1911-C8218E9DFD99}"/>
              </a:ext>
            </a:extLst>
          </p:cNvPr>
          <p:cNvGrpSpPr/>
          <p:nvPr/>
        </p:nvGrpSpPr>
        <p:grpSpPr>
          <a:xfrm>
            <a:off x="613193" y="3268729"/>
            <a:ext cx="2709199" cy="2231413"/>
            <a:chOff x="373120" y="780213"/>
            <a:chExt cx="2458980" cy="1975686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0540C7A3-CBE4-5DCA-75C4-09B106278860}"/>
                </a:ext>
              </a:extLst>
            </p:cNvPr>
            <p:cNvSpPr/>
            <p:nvPr/>
          </p:nvSpPr>
          <p:spPr>
            <a:xfrm>
              <a:off x="373120" y="2088312"/>
              <a:ext cx="2458980" cy="667587"/>
            </a:xfrm>
            <a:prstGeom prst="roundRect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MONDE MATÉRIEL</a:t>
              </a: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Objets / événements / phénomènes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C710A011-9FA9-832A-B0F0-7B9C3F92C7B0}"/>
                </a:ext>
              </a:extLst>
            </p:cNvPr>
            <p:cNvSpPr/>
            <p:nvPr/>
          </p:nvSpPr>
          <p:spPr>
            <a:xfrm>
              <a:off x="373120" y="780213"/>
              <a:ext cx="2458980" cy="667587"/>
            </a:xfrm>
            <a:prstGeom prst="roundRect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MONDE DES THÉORIES ET DES MODÈLES</a:t>
              </a: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Lois, relations, concepts</a:t>
              </a:r>
            </a:p>
          </p:txBody>
        </p:sp>
      </p:grpSp>
      <p:sp>
        <p:nvSpPr>
          <p:cNvPr id="20" name="Arc 19">
            <a:extLst>
              <a:ext uri="{FF2B5EF4-FFF2-40B4-BE49-F238E27FC236}">
                <a16:creationId xmlns:a16="http://schemas.microsoft.com/office/drawing/2014/main" id="{EB0D5E89-3367-7A1D-BACC-B32BC4CAD91C}"/>
              </a:ext>
            </a:extLst>
          </p:cNvPr>
          <p:cNvSpPr/>
          <p:nvPr/>
        </p:nvSpPr>
        <p:spPr>
          <a:xfrm rot="656097">
            <a:off x="1500853" y="3178089"/>
            <a:ext cx="933879" cy="942419"/>
          </a:xfrm>
          <a:prstGeom prst="arc">
            <a:avLst>
              <a:gd name="adj1" fmla="val 20297001"/>
              <a:gd name="adj2" fmla="val 19411622"/>
            </a:avLst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arrow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401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sz="2400" dirty="0"/>
              <a:t>4- Action, Force, Interaction</a:t>
            </a:r>
          </a:p>
          <a:p>
            <a:r>
              <a:rPr lang="fr-FR" sz="2400" dirty="0"/>
              <a:t>E- Poids, force gravitationnelle : le risque du « hors sol »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FFA42E-0F96-46A4-8BD8-79E7894CAD63}"/>
              </a:ext>
            </a:extLst>
          </p:cNvPr>
          <p:cNvSpPr txBox="1"/>
          <p:nvPr/>
        </p:nvSpPr>
        <p:spPr>
          <a:xfrm>
            <a:off x="0" y="1077218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dirty="0">
                <a:solidFill>
                  <a:schemeClr val="accent1"/>
                </a:solidFill>
              </a:rPr>
              <a:t>Nous vous proposons 3 activités (ACT2, 3 ou 4) sur </a:t>
            </a:r>
            <a:r>
              <a:rPr lang="fr-FR" sz="3200" i="1" dirty="0">
                <a:solidFill>
                  <a:schemeClr val="accent1"/>
                </a:solidFill>
              </a:rPr>
              <a:t>m</a:t>
            </a:r>
            <a:r>
              <a:rPr lang="fr-FR" sz="3200" dirty="0">
                <a:solidFill>
                  <a:schemeClr val="accent1"/>
                </a:solidFill>
              </a:rPr>
              <a:t>, </a:t>
            </a:r>
            <a:r>
              <a:rPr lang="fr-FR" sz="3200" i="1" dirty="0">
                <a:solidFill>
                  <a:schemeClr val="accent1"/>
                </a:solidFill>
              </a:rPr>
              <a:t>P</a:t>
            </a:r>
            <a:r>
              <a:rPr lang="fr-FR" sz="3200" dirty="0">
                <a:solidFill>
                  <a:schemeClr val="accent1"/>
                </a:solidFill>
              </a:rPr>
              <a:t> et </a:t>
            </a:r>
            <a:r>
              <a:rPr lang="fr-FR" sz="3200" i="1" dirty="0">
                <a:solidFill>
                  <a:schemeClr val="accent1"/>
                </a:solidFill>
              </a:rPr>
              <a:t>g</a:t>
            </a:r>
            <a:r>
              <a:rPr lang="fr-FR" sz="3200" dirty="0">
                <a:solidFill>
                  <a:schemeClr val="accent1"/>
                </a:solidFill>
              </a:rPr>
              <a:t> : chaque groupe étudie qu’une seule activité.</a:t>
            </a:r>
          </a:p>
          <a:p>
            <a:pPr algn="just"/>
            <a:endParaRPr lang="fr-FR" sz="3200" dirty="0">
              <a:solidFill>
                <a:schemeClr val="accent1"/>
              </a:solidFill>
            </a:endParaRPr>
          </a:p>
          <a:p>
            <a:pPr algn="just"/>
            <a:r>
              <a:rPr lang="fr-FR" sz="3200" dirty="0">
                <a:solidFill>
                  <a:schemeClr val="accent1"/>
                </a:solidFill>
              </a:rPr>
              <a:t>Voir lien site Pégase : </a:t>
            </a:r>
            <a:r>
              <a:rPr lang="fr-FR" sz="3200" dirty="0">
                <a:solidFill>
                  <a:schemeClr val="accent1"/>
                </a:solidFill>
                <a:hlinkClick r:id="rId3"/>
              </a:rPr>
              <a:t>Lien activités 4</a:t>
            </a:r>
            <a:r>
              <a:rPr lang="fr-FR" sz="3200" baseline="30000" dirty="0">
                <a:solidFill>
                  <a:schemeClr val="accent1"/>
                </a:solidFill>
                <a:hlinkClick r:id="rId3"/>
              </a:rPr>
              <a:t>ème</a:t>
            </a:r>
            <a:r>
              <a:rPr lang="fr-FR" sz="3200" dirty="0">
                <a:solidFill>
                  <a:schemeClr val="accent1"/>
                </a:solidFill>
                <a:hlinkClick r:id="rId3"/>
              </a:rPr>
              <a:t> </a:t>
            </a:r>
            <a:endParaRPr lang="fr-FR" sz="3200" dirty="0">
              <a:solidFill>
                <a:schemeClr val="accent1"/>
              </a:solidFill>
            </a:endParaRPr>
          </a:p>
          <a:p>
            <a:pPr algn="just"/>
            <a:endParaRPr lang="fr-FR" sz="3200" dirty="0">
              <a:solidFill>
                <a:schemeClr val="accent1"/>
              </a:solidFill>
            </a:endParaRPr>
          </a:p>
          <a:p>
            <a:r>
              <a:rPr lang="fr-FR" sz="3200" dirty="0">
                <a:solidFill>
                  <a:schemeClr val="accent1"/>
                </a:solidFill>
              </a:rPr>
              <a:t>Que fait l’élève comme activité de modélisation pour chaque exemple ?</a:t>
            </a:r>
          </a:p>
          <a:p>
            <a:pPr algn="just"/>
            <a:endParaRPr lang="fr-FR" sz="3200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F0FFA6D-AADF-4747-0644-88C1D120E0FA}"/>
              </a:ext>
            </a:extLst>
          </p:cNvPr>
          <p:cNvGrpSpPr/>
          <p:nvPr/>
        </p:nvGrpSpPr>
        <p:grpSpPr>
          <a:xfrm>
            <a:off x="4373663" y="4124938"/>
            <a:ext cx="2709199" cy="2231413"/>
            <a:chOff x="373120" y="780213"/>
            <a:chExt cx="2458980" cy="197568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BBFDE22-43C0-5C8B-F4D4-23E87917EF12}"/>
                </a:ext>
              </a:extLst>
            </p:cNvPr>
            <p:cNvSpPr/>
            <p:nvPr/>
          </p:nvSpPr>
          <p:spPr>
            <a:xfrm>
              <a:off x="373120" y="2088312"/>
              <a:ext cx="2458980" cy="667587"/>
            </a:xfrm>
            <a:prstGeom prst="roundRect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MONDE MATÉRIEL</a:t>
              </a: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Objets / événements / phénomènes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7905BCD-C15F-DB55-0A72-A7F2580BD720}"/>
                </a:ext>
              </a:extLst>
            </p:cNvPr>
            <p:cNvSpPr/>
            <p:nvPr/>
          </p:nvSpPr>
          <p:spPr>
            <a:xfrm>
              <a:off x="373120" y="780213"/>
              <a:ext cx="2458980" cy="667587"/>
            </a:xfrm>
            <a:prstGeom prst="roundRect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MONDE DES THÉORIES ET DES MODÈLES</a:t>
              </a:r>
            </a:p>
            <a:p>
              <a:pPr algn="ctr"/>
              <a:r>
                <a:rPr lang="fr-FR" sz="12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Lois, relations, concepts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B9806497-9A67-194C-7CFB-A228BA07143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</p:spTree>
    <p:extLst>
      <p:ext uri="{BB962C8B-B14F-4D97-AF65-F5344CB8AC3E}">
        <p14:creationId xmlns:p14="http://schemas.microsoft.com/office/powerpoint/2010/main" val="337602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sz="2400" dirty="0"/>
              <a:t>4- Action, Force, Interaction :</a:t>
            </a:r>
          </a:p>
          <a:p>
            <a:r>
              <a:rPr lang="fr-FR" sz="2400" dirty="0"/>
              <a:t>E- Poids, force gravitationnelle : le risque du « hors sol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C7BCF1C-CCE3-7634-0E38-81C043CB9C91}"/>
              </a:ext>
            </a:extLst>
          </p:cNvPr>
          <p:cNvSpPr txBox="1"/>
          <p:nvPr/>
        </p:nvSpPr>
        <p:spPr>
          <a:xfrm>
            <a:off x="0" y="1286582"/>
            <a:ext cx="732404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Activité 2 : </a:t>
            </a:r>
            <a:r>
              <a:rPr lang="fr-FR" sz="2800" dirty="0"/>
              <a:t>Analyser des chronophotographies </a:t>
            </a:r>
            <a:r>
              <a:rPr lang="fr-FR" sz="2800" i="1" dirty="0"/>
              <a:t>ou « les variations du poids en fonction de g. »</a:t>
            </a:r>
          </a:p>
          <a:p>
            <a:endParaRPr lang="fr-FR" sz="3200" dirty="0"/>
          </a:p>
          <a:p>
            <a:endParaRPr lang="fr-FR" sz="3200" dirty="0"/>
          </a:p>
          <a:p>
            <a:r>
              <a:rPr lang="fr-FR" sz="2800" dirty="0"/>
              <a:t>Activité 3 : Fabriquer son dynamomètre ou « </a:t>
            </a:r>
            <a:r>
              <a:rPr lang="fr-FR" sz="2800" i="1" dirty="0"/>
              <a:t>mesurer le poids »</a:t>
            </a:r>
          </a:p>
          <a:p>
            <a:endParaRPr lang="fr-FR" sz="2800" dirty="0"/>
          </a:p>
          <a:p>
            <a:endParaRPr lang="fr-FR" sz="2800" dirty="0"/>
          </a:p>
          <a:p>
            <a:r>
              <a:rPr lang="fr-FR" sz="2800" dirty="0"/>
              <a:t>Activité 4 : Plus léger ou plus lourd dans l’eau </a:t>
            </a:r>
            <a:r>
              <a:rPr lang="fr-FR" sz="2800"/>
              <a:t>ou </a:t>
            </a:r>
            <a:r>
              <a:rPr lang="fr-FR" sz="2800" i="1"/>
              <a:t>«découvrir </a:t>
            </a:r>
            <a:r>
              <a:rPr lang="fr-FR" sz="2800" i="1" dirty="0"/>
              <a:t>l’action exercée par l’eau ».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4E4640-A324-A07C-BF42-128B7F293E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5310" y="1265723"/>
            <a:ext cx="1284605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8.png">
            <a:extLst>
              <a:ext uri="{FF2B5EF4-FFF2-40B4-BE49-F238E27FC236}">
                <a16:creationId xmlns:a16="http://schemas.microsoft.com/office/drawing/2014/main" id="{D8B17642-BD41-42C9-DC99-EA3F1178F9E2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4040" y="3001211"/>
            <a:ext cx="1285875" cy="1587500"/>
          </a:xfrm>
          <a:prstGeom prst="rect">
            <a:avLst/>
          </a:prstGeom>
          <a:ln/>
        </p:spPr>
      </p:pic>
      <p:pic>
        <p:nvPicPr>
          <p:cNvPr id="8" name="image3.png">
            <a:extLst>
              <a:ext uri="{FF2B5EF4-FFF2-40B4-BE49-F238E27FC236}">
                <a16:creationId xmlns:a16="http://schemas.microsoft.com/office/drawing/2014/main" id="{10EE75E1-30D7-3171-F904-966CEEC8B518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4040" y="4714474"/>
            <a:ext cx="1285875" cy="1600200"/>
          </a:xfrm>
          <a:prstGeom prst="rect">
            <a:avLst/>
          </a:prstGeom>
          <a:ln/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2E7BB6A-F2C2-AFAC-657A-CCAF0B2B2BB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</p:spTree>
    <p:extLst>
      <p:ext uri="{BB962C8B-B14F-4D97-AF65-F5344CB8AC3E}">
        <p14:creationId xmlns:p14="http://schemas.microsoft.com/office/powerpoint/2010/main" val="320136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538571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sz="2400" dirty="0"/>
              <a:t>E- Poids, force gravitationnelle : le risque du « hors sol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C7BCF1C-CCE3-7634-0E38-81C043CB9C91}"/>
              </a:ext>
            </a:extLst>
          </p:cNvPr>
          <p:cNvSpPr txBox="1"/>
          <p:nvPr/>
        </p:nvSpPr>
        <p:spPr>
          <a:xfrm>
            <a:off x="143220" y="1277957"/>
            <a:ext cx="9000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Un autre exemple : « Relation mathématique sur la force gravitationnelle Universelle »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322811B-B802-BF1F-41BD-1A0192D294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06" t="15833" r="27813" b="74584"/>
          <a:stretch/>
        </p:blipFill>
        <p:spPr>
          <a:xfrm>
            <a:off x="6457950" y="1816566"/>
            <a:ext cx="1874631" cy="607274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EFD2A971-8415-1281-CC3E-9BA206778F78}"/>
              </a:ext>
            </a:extLst>
          </p:cNvPr>
          <p:cNvGrpSpPr/>
          <p:nvPr/>
        </p:nvGrpSpPr>
        <p:grpSpPr>
          <a:xfrm>
            <a:off x="86370" y="2839301"/>
            <a:ext cx="8764491" cy="3327049"/>
            <a:chOff x="789977" y="2135354"/>
            <a:chExt cx="10765247" cy="416508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D403391-D116-228C-645A-73F9780B3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25" t="9424" r="10156" b="69029"/>
            <a:stretch/>
          </p:blipFill>
          <p:spPr>
            <a:xfrm>
              <a:off x="789977" y="2135354"/>
              <a:ext cx="10765247" cy="2766118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58AA46C-B390-2B72-3AD4-1EFCD2DAE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445" t="23904" r="15754" b="62530"/>
            <a:stretch/>
          </p:blipFill>
          <p:spPr>
            <a:xfrm>
              <a:off x="866775" y="4844120"/>
              <a:ext cx="9998766" cy="1456322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CBF3136-D55D-2195-347C-89BBE6FAE90A}"/>
              </a:ext>
            </a:extLst>
          </p:cNvPr>
          <p:cNvGrpSpPr/>
          <p:nvPr/>
        </p:nvGrpSpPr>
        <p:grpSpPr>
          <a:xfrm>
            <a:off x="7166094" y="3541599"/>
            <a:ext cx="1747292" cy="2290393"/>
            <a:chOff x="9816176" y="3062855"/>
            <a:chExt cx="1747292" cy="2648033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2919DA42-D998-BCAC-810D-E7DB926741FC}"/>
                </a:ext>
              </a:extLst>
            </p:cNvPr>
            <p:cNvGrpSpPr/>
            <p:nvPr/>
          </p:nvGrpSpPr>
          <p:grpSpPr>
            <a:xfrm>
              <a:off x="9816176" y="4567188"/>
              <a:ext cx="1747292" cy="1143700"/>
              <a:chOff x="4979055" y="337876"/>
              <a:chExt cx="1747292" cy="1143700"/>
            </a:xfrm>
          </p:grpSpPr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6CD9D99-FAC5-5343-410E-1D738879B705}"/>
                  </a:ext>
                </a:extLst>
              </p:cNvPr>
              <p:cNvSpPr txBox="1"/>
              <p:nvPr/>
            </p:nvSpPr>
            <p:spPr>
              <a:xfrm>
                <a:off x="4979055" y="1019911"/>
                <a:ext cx="1084313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rgbClr val="FF0000"/>
                    </a:solidFill>
                  </a:rPr>
                  <a:t>98,5 N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ZoneTexte 21">
                    <a:extLst>
                      <a:ext uri="{FF2B5EF4-FFF2-40B4-BE49-F238E27FC236}">
                        <a16:creationId xmlns:a16="http://schemas.microsoft.com/office/drawing/2014/main" id="{F746D58B-D295-6B77-4FB2-1076AA5D9D6C}"/>
                      </a:ext>
                    </a:extLst>
                  </p:cNvPr>
                  <p:cNvSpPr txBox="1"/>
                  <p:nvPr/>
                </p:nvSpPr>
                <p:spPr>
                  <a:xfrm>
                    <a:off x="6156621" y="337876"/>
                    <a:ext cx="569726" cy="461665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fr-F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</m:t>
                        </m:r>
                      </m:oMath>
                    </a14:m>
                    <a:r>
                      <a:rPr lang="fr-FR" sz="2400" b="1" dirty="0">
                        <a:solidFill>
                          <a:srgbClr val="FF0000"/>
                        </a:solidFill>
                      </a:rPr>
                      <a:t>4</a:t>
                    </a:r>
                  </a:p>
                </p:txBody>
              </p:sp>
            </mc:Choice>
            <mc:Fallback xmlns="">
              <p:sp>
                <p:nvSpPr>
                  <p:cNvPr id="16" name="ZoneTexte 15">
                    <a:extLst>
                      <a:ext uri="{FF2B5EF4-FFF2-40B4-BE49-F238E27FC236}">
                        <a16:creationId xmlns:a16="http://schemas.microsoft.com/office/drawing/2014/main" id="{EDA53357-1F40-4DC1-8C6B-1C426CC2C56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56621" y="337876"/>
                    <a:ext cx="569726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10526" r="-14894" b="-2894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588299AC-2207-0CCA-D7F1-1927A5993918}"/>
                </a:ext>
              </a:extLst>
            </p:cNvPr>
            <p:cNvSpPr/>
            <p:nvPr/>
          </p:nvSpPr>
          <p:spPr>
            <a:xfrm>
              <a:off x="10391830" y="3062855"/>
              <a:ext cx="689683" cy="2464988"/>
            </a:xfrm>
            <a:prstGeom prst="arc">
              <a:avLst>
                <a:gd name="adj1" fmla="val 16591727"/>
                <a:gd name="adj2" fmla="val 5064563"/>
              </a:avLst>
            </a:prstGeom>
            <a:ln w="381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BA71D28-7F6A-110F-BE23-73E3927920CC}"/>
              </a:ext>
            </a:extLst>
          </p:cNvPr>
          <p:cNvGrpSpPr/>
          <p:nvPr/>
        </p:nvGrpSpPr>
        <p:grpSpPr>
          <a:xfrm>
            <a:off x="7215421" y="3725270"/>
            <a:ext cx="1769247" cy="1024727"/>
            <a:chOff x="9796305" y="4313737"/>
            <a:chExt cx="1769247" cy="1024727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07C445D3-1F5E-5C3D-54A4-7C687238C3E6}"/>
                </a:ext>
              </a:extLst>
            </p:cNvPr>
            <p:cNvSpPr txBox="1"/>
            <p:nvPr/>
          </p:nvSpPr>
          <p:spPr>
            <a:xfrm>
              <a:off x="9796305" y="4876799"/>
              <a:ext cx="957420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</a:rPr>
                <a:t>788 N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0E3DC3F-BBB7-DE29-1A66-29E78D0C0BE6}"/>
                </a:ext>
              </a:extLst>
            </p:cNvPr>
            <p:cNvSpPr txBox="1"/>
            <p:nvPr/>
          </p:nvSpPr>
          <p:spPr>
            <a:xfrm>
              <a:off x="11012315" y="4313737"/>
              <a:ext cx="553237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</a:rPr>
                <a:t>x2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EFDEBEE0-73B1-ABB0-5F74-5CD56DB8575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</p:spTree>
    <p:extLst>
      <p:ext uri="{BB962C8B-B14F-4D97-AF65-F5344CB8AC3E}">
        <p14:creationId xmlns:p14="http://schemas.microsoft.com/office/powerpoint/2010/main" val="11924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598C711-2E85-4AE3-87C2-8B4B657ED632}"/>
              </a:ext>
            </a:extLst>
          </p:cNvPr>
          <p:cNvSpPr txBox="1"/>
          <p:nvPr/>
        </p:nvSpPr>
        <p:spPr>
          <a:xfrm>
            <a:off x="-11575" y="-9138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3EC15CB-FE8F-4B7E-8449-FF3FCFD998F0}"/>
              </a:ext>
            </a:extLst>
          </p:cNvPr>
          <p:cNvSpPr txBox="1"/>
          <p:nvPr/>
        </p:nvSpPr>
        <p:spPr>
          <a:xfrm>
            <a:off x="-11575" y="804187"/>
            <a:ext cx="914399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A- Analyse du programme cycle 4 et  erreurs dans des manuels de cycle 4</a:t>
            </a: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B- Le mot « action » et ce qui peut agir</a:t>
            </a: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C- Ce qu’est la force </a:t>
            </a: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D- L’interaction</a:t>
            </a:r>
          </a:p>
          <a:p>
            <a:endParaRPr lang="fr-FR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fr-FR" sz="3200" dirty="0">
                <a:solidFill>
                  <a:schemeClr val="bg1">
                    <a:lumMod val="65000"/>
                  </a:schemeClr>
                </a:solidFill>
              </a:rPr>
              <a:t>E- Poids, force gravitationnelle : </a:t>
            </a:r>
            <a:r>
              <a:rPr lang="fr-FR" sz="2800" dirty="0">
                <a:solidFill>
                  <a:schemeClr val="bg1">
                    <a:lumMod val="65000"/>
                  </a:schemeClr>
                </a:solidFill>
              </a:rPr>
              <a:t>le risque du « hors sol »</a:t>
            </a:r>
            <a:endParaRPr lang="fr-FR" sz="3200" dirty="0">
              <a:solidFill>
                <a:schemeClr val="bg1">
                  <a:lumMod val="65000"/>
                </a:schemeClr>
              </a:solidFill>
            </a:endParaRPr>
          </a:p>
          <a:p>
            <a:endParaRPr lang="fr-FR" sz="1000" dirty="0"/>
          </a:p>
          <a:p>
            <a:r>
              <a:rPr lang="fr-FR" sz="3200" dirty="0"/>
              <a:t>F- Gravitation, impesanteur</a:t>
            </a:r>
          </a:p>
        </p:txBody>
      </p:sp>
    </p:spTree>
    <p:extLst>
      <p:ext uri="{BB962C8B-B14F-4D97-AF65-F5344CB8AC3E}">
        <p14:creationId xmlns:p14="http://schemas.microsoft.com/office/powerpoint/2010/main" val="18679450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endParaRPr lang="fr-FR" sz="2400" dirty="0"/>
          </a:p>
          <a:p>
            <a:r>
              <a:rPr lang="fr-FR" sz="2400" dirty="0"/>
              <a:t>F- Gravitation, impesanteur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EE3F6DF-8645-6853-4CF4-875BBFD22A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013A38-BF06-2BA5-890C-7C143E67C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La gravitation est un phénomène universel : une des interactions fondamentales (de grande portée, de faible intensité)</a:t>
            </a:r>
          </a:p>
        </p:txBody>
      </p:sp>
      <p:pic>
        <p:nvPicPr>
          <p:cNvPr id="8" name="Image 7" descr="Une image contenant table&#10;&#10;Description générée automatiquement">
            <a:extLst>
              <a:ext uri="{FF2B5EF4-FFF2-40B4-BE49-F238E27FC236}">
                <a16:creationId xmlns:a16="http://schemas.microsoft.com/office/drawing/2014/main" id="{3F975820-6F38-A243-E38C-BDC6E8ED0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5" b="8259"/>
          <a:stretch/>
        </p:blipFill>
        <p:spPr>
          <a:xfrm>
            <a:off x="753696" y="2472531"/>
            <a:ext cx="7659881" cy="359086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D4EA1BB-5FA1-AF1B-FD45-F26EEB1D37B5}"/>
              </a:ext>
            </a:extLst>
          </p:cNvPr>
          <p:cNvSpPr txBox="1"/>
          <p:nvPr/>
        </p:nvSpPr>
        <p:spPr>
          <a:xfrm>
            <a:off x="5274781" y="6020529"/>
            <a:ext cx="326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Source : CERN / </a:t>
            </a:r>
            <a:r>
              <a:rPr lang="fr-FR" dirty="0" err="1"/>
              <a:t>IPNL</a:t>
            </a:r>
            <a:r>
              <a:rPr lang="fr-FR" dirty="0"/>
              <a:t> / </a:t>
            </a:r>
            <a:r>
              <a:rPr lang="fr-FR" dirty="0" err="1"/>
              <a:t>CMS</a:t>
            </a:r>
            <a:r>
              <a:rPr lang="fr-FR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38738438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endParaRPr lang="fr-FR" sz="2400" dirty="0"/>
          </a:p>
          <a:p>
            <a:r>
              <a:rPr lang="fr-FR" sz="2400" dirty="0"/>
              <a:t>F- Gravitation, impesanteur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EE3F6DF-8645-6853-4CF4-875BBFD22A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013A38-BF06-2BA5-890C-7C143E67C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1"/>
            <a:ext cx="8029576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Sur Terre ou sur tout astre massif, on parle de </a:t>
            </a:r>
            <a:r>
              <a:rPr lang="fr-FR" b="1" dirty="0"/>
              <a:t>gravité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dirty="0"/>
              <a:t>Sur Terre ou sur tout astre massif, en tenant compte de la rotation éventuelle, on parle de </a:t>
            </a:r>
            <a:r>
              <a:rPr lang="fr-FR" b="1" dirty="0"/>
              <a:t>pesanteur</a:t>
            </a:r>
            <a:r>
              <a:rPr lang="fr-FR" dirty="0"/>
              <a:t>.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84EABC9-4C64-50FF-DB30-59106C8F5AD3}"/>
              </a:ext>
            </a:extLst>
          </p:cNvPr>
          <p:cNvSpPr/>
          <p:nvPr/>
        </p:nvSpPr>
        <p:spPr>
          <a:xfrm>
            <a:off x="700088" y="3429000"/>
            <a:ext cx="7958138" cy="315957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Gravitation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F6B7EA7-5F6D-430B-1185-1DD80D102B6A}"/>
              </a:ext>
            </a:extLst>
          </p:cNvPr>
          <p:cNvSpPr/>
          <p:nvPr/>
        </p:nvSpPr>
        <p:spPr>
          <a:xfrm>
            <a:off x="2807493" y="3578621"/>
            <a:ext cx="5550695" cy="23055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rtlCol="0" anchor="b" anchorCtr="0"/>
          <a:lstStyle/>
          <a:p>
            <a:pPr algn="ctr"/>
            <a:r>
              <a:rPr lang="fr-FR" sz="3200" dirty="0">
                <a:solidFill>
                  <a:srgbClr val="00B050"/>
                </a:solidFill>
              </a:rPr>
              <a:t>Gravité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CB194C1-9809-4423-36AA-0D51BB088232}"/>
              </a:ext>
            </a:extLst>
          </p:cNvPr>
          <p:cNvSpPr/>
          <p:nvPr/>
        </p:nvSpPr>
        <p:spPr>
          <a:xfrm>
            <a:off x="4857750" y="3709592"/>
            <a:ext cx="3352800" cy="16053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00B050"/>
                </a:solidFill>
              </a:rPr>
              <a:t>Pesanteur</a:t>
            </a:r>
            <a:br>
              <a:rPr lang="fr-FR" sz="2400" dirty="0">
                <a:solidFill>
                  <a:srgbClr val="00B050"/>
                </a:solidFill>
              </a:rPr>
            </a:br>
            <a:r>
              <a:rPr lang="fr-FR" sz="1400" dirty="0">
                <a:solidFill>
                  <a:srgbClr val="00B050"/>
                </a:solidFill>
              </a:rPr>
              <a:t>(si prise en compte de la rotation)</a:t>
            </a:r>
            <a:endParaRPr lang="fr-FR" sz="2400" dirty="0">
              <a:solidFill>
                <a:srgbClr val="00B05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9D3037B-9C98-4144-BC01-5D9961EC1CF2}"/>
              </a:ext>
            </a:extLst>
          </p:cNvPr>
          <p:cNvSpPr/>
          <p:nvPr/>
        </p:nvSpPr>
        <p:spPr>
          <a:xfrm rot="19396555">
            <a:off x="827626" y="4478163"/>
            <a:ext cx="1664773" cy="97914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universel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F59CBC7-B360-E5B5-E842-2F41792A6DDC}"/>
              </a:ext>
            </a:extLst>
          </p:cNvPr>
          <p:cNvSpPr/>
          <p:nvPr/>
        </p:nvSpPr>
        <p:spPr>
          <a:xfrm rot="19396555">
            <a:off x="2935030" y="4187104"/>
            <a:ext cx="1664773" cy="97914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Sur astre</a:t>
            </a:r>
          </a:p>
        </p:txBody>
      </p:sp>
    </p:spTree>
    <p:extLst>
      <p:ext uri="{BB962C8B-B14F-4D97-AF65-F5344CB8AC3E}">
        <p14:creationId xmlns:p14="http://schemas.microsoft.com/office/powerpoint/2010/main" val="420918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  <p:bldP spid="12" grpId="0" animBg="1"/>
      <p:bldP spid="13" grpId="0" uiExpan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2600" y="457200"/>
            <a:ext cx="8229600" cy="1143000"/>
          </a:xfrm>
        </p:spPr>
        <p:txBody>
          <a:bodyPr/>
          <a:lstStyle/>
          <a:p>
            <a:pPr algn="l"/>
            <a:r>
              <a:rPr lang="fr-FR" dirty="0">
                <a:latin typeface="+mn-lt"/>
              </a:rPr>
              <a:t>Proposition 3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55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600" dirty="0"/>
              <a:t>Un modèle est une simplification du réel. 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tout à fait d’accord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plutôt d’accord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plutôt pas d’accord</a:t>
            </a:r>
          </a:p>
          <a:p>
            <a:pPr marL="539750" lvl="1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fr-FR" sz="3600" dirty="0"/>
              <a:t>pas du tout d’accord</a:t>
            </a:r>
          </a:p>
          <a:p>
            <a:pPr lvl="1"/>
            <a:endParaRPr lang="fr-FR" sz="3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8A6349-0E68-8B46-6EC4-E6E6ED61D376}"/>
              </a:ext>
            </a:extLst>
          </p:cNvPr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txBody>
          <a:bodyPr wrap="square" tIns="0" bIns="0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2- L’activité de modélisation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97361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endParaRPr lang="fr-FR" sz="2400" dirty="0"/>
          </a:p>
          <a:p>
            <a:r>
              <a:rPr lang="fr-FR" sz="2400" dirty="0"/>
              <a:t>F- Gravitation, impesanteur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EE3F6DF-8645-6853-4CF4-875BBFD22A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013A38-BF06-2BA5-890C-7C143E67C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1" y="1253331"/>
            <a:ext cx="9009529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L’impesanteur n’est ni une absence de gravité, ni une absence de pesanteur</a:t>
            </a:r>
          </a:p>
          <a:p>
            <a:pPr marL="0" indent="0">
              <a:buNone/>
            </a:pPr>
            <a:r>
              <a:rPr lang="fr-FR" dirty="0"/>
              <a:t>… mais un terme utilisé pour décrire les situations où un système est seulement soumis au phénomène de pesanteur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dirty="0"/>
              <a:t>Tous les systèmes en impesanteur </a:t>
            </a:r>
          </a:p>
          <a:p>
            <a:pPr marL="0" indent="0">
              <a:buNone/>
            </a:pPr>
            <a:r>
              <a:rPr lang="fr-FR" dirty="0"/>
              <a:t>					ont la même accélération</a:t>
            </a:r>
          </a:p>
          <a:p>
            <a:pPr marL="457200" lvl="1" indent="0">
              <a:buNone/>
            </a:pPr>
            <a:r>
              <a:rPr lang="fr-FR" dirty="0"/>
              <a:t>Et pourquoi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19630F76-8F44-22F1-D6AA-2AC1A1DBC5CE}"/>
                  </a:ext>
                </a:extLst>
              </p:cNvPr>
              <p:cNvSpPr txBox="1"/>
              <p:nvPr/>
            </p:nvSpPr>
            <p:spPr>
              <a:xfrm>
                <a:off x="3030071" y="4034118"/>
                <a:ext cx="2265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19630F76-8F44-22F1-D6AA-2AC1A1DBC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071" y="4034118"/>
                <a:ext cx="2265172" cy="461665"/>
              </a:xfrm>
              <a:prstGeom prst="rect">
                <a:avLst/>
              </a:prstGeom>
              <a:blipFill>
                <a:blip r:embed="rId3"/>
                <a:stretch>
                  <a:fillRect t="-20000" r="-15860" b="-10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Bulle narrative : rectangle à coins arrondis 10">
            <a:extLst>
              <a:ext uri="{FF2B5EF4-FFF2-40B4-BE49-F238E27FC236}">
                <a16:creationId xmlns:a16="http://schemas.microsoft.com/office/drawing/2014/main" id="{B5CEB01C-D1B9-5CC8-5729-D1D00548B918}"/>
              </a:ext>
            </a:extLst>
          </p:cNvPr>
          <p:cNvSpPr/>
          <p:nvPr/>
        </p:nvSpPr>
        <p:spPr>
          <a:xfrm>
            <a:off x="846604" y="4560794"/>
            <a:ext cx="2614613" cy="697387"/>
          </a:xfrm>
          <a:prstGeom prst="wedgeRoundRectCallout">
            <a:avLst>
              <a:gd name="adj1" fmla="val 41325"/>
              <a:gd name="adj2" fmla="val -72598"/>
              <a:gd name="adj3" fmla="val 16667"/>
            </a:avLst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ysClr val="windowText" lastClr="000000"/>
                </a:solidFill>
              </a:rPr>
              <a:t>Masse inertielle : propriété du système qui quantifie la difficulté à accélérer à force donnée</a:t>
            </a:r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8AD88A63-F6AD-5275-8325-7ECABC9F03F3}"/>
              </a:ext>
            </a:extLst>
          </p:cNvPr>
          <p:cNvSpPr/>
          <p:nvPr/>
        </p:nvSpPr>
        <p:spPr>
          <a:xfrm>
            <a:off x="4746252" y="4560794"/>
            <a:ext cx="2614613" cy="697387"/>
          </a:xfrm>
          <a:prstGeom prst="wedgeRoundRectCallout">
            <a:avLst>
              <a:gd name="adj1" fmla="val -57421"/>
              <a:gd name="adj2" fmla="val -72598"/>
              <a:gd name="adj3" fmla="val 16667"/>
            </a:avLst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ysClr val="windowText" lastClr="000000"/>
                </a:solidFill>
              </a:rPr>
              <a:t>Masse gravitationnelle : propriété du système qui quantifie la difficulté à accélérer à force donnée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91CD74F-17FF-94F6-8982-99FE7FF6BA32}"/>
              </a:ext>
            </a:extLst>
          </p:cNvPr>
          <p:cNvSpPr txBox="1"/>
          <p:nvPr/>
        </p:nvSpPr>
        <p:spPr>
          <a:xfrm>
            <a:off x="2508789" y="5466614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Donc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77F9963-804F-F407-AF81-9A766A70A28C}"/>
                  </a:ext>
                </a:extLst>
              </p:cNvPr>
              <p:cNvSpPr txBox="1"/>
              <p:nvPr/>
            </p:nvSpPr>
            <p:spPr>
              <a:xfrm>
                <a:off x="3649856" y="5466614"/>
                <a:ext cx="10256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77F9963-804F-F407-AF81-9A766A70A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856" y="5466614"/>
                <a:ext cx="1025602" cy="461665"/>
              </a:xfrm>
              <a:prstGeom prst="rect">
                <a:avLst/>
              </a:prstGeom>
              <a:blipFill>
                <a:blip r:embed="rId4"/>
                <a:stretch>
                  <a:fillRect t="-20000" r="-35119" b="-10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3A671AC8-670F-6634-810F-114BF4AA3951}"/>
              </a:ext>
            </a:extLst>
          </p:cNvPr>
          <p:cNvSpPr txBox="1"/>
          <p:nvPr/>
        </p:nvSpPr>
        <p:spPr>
          <a:xfrm>
            <a:off x="4827487" y="5466613"/>
            <a:ext cx="4182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grâce au principe d’équivalence </a:t>
            </a:r>
          </a:p>
        </p:txBody>
      </p:sp>
    </p:spTree>
    <p:extLst>
      <p:ext uri="{BB962C8B-B14F-4D97-AF65-F5344CB8AC3E}">
        <p14:creationId xmlns:p14="http://schemas.microsoft.com/office/powerpoint/2010/main" val="15459768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endParaRPr lang="fr-FR" sz="2400" dirty="0"/>
          </a:p>
          <a:p>
            <a:r>
              <a:rPr lang="fr-FR" sz="2400" dirty="0"/>
              <a:t>F- Gravitation, impesanteur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EE3F6DF-8645-6853-4CF4-875BBFD22A5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013A38-BF06-2BA5-890C-7C143E67C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L’impesanteur est un modèle : situation idéale</a:t>
            </a:r>
          </a:p>
          <a:p>
            <a:pPr marL="0" indent="0">
              <a:buNone/>
            </a:pPr>
            <a:r>
              <a:rPr lang="fr-FR" dirty="0"/>
              <a:t>En pratique, dans les situations qu’on modélise comme des situations d’impesanteur, les systèmes sont soumis à d’autres forces très faibles.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Aucune expérience physique ne peut différencier une chute libre d’une situation d’absence de gravité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C96245B-B147-A424-9927-398397DA2429}"/>
              </a:ext>
            </a:extLst>
          </p:cNvPr>
          <p:cNvSpPr txBox="1"/>
          <p:nvPr/>
        </p:nvSpPr>
        <p:spPr>
          <a:xfrm>
            <a:off x="628650" y="4353828"/>
            <a:ext cx="66722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[Quand j’ai été assis sur une chaise au Bureau des Brevets, à Berne, en 1907] me vint l’idée la plus heureuse de ma vie : le champ gravitationnel n’a qu’une valeur relative, à la manière du champ électrique engendré par l’induction magnétoélectrique. Parce que pour un observateur tombant en chute libre du toit d’une maison, il n’existe – du moins dans son voisinage immédiat - aucun champ gravitationnel. Si d’ailleurs cet observateur laisse tomber des corps, ceux-ci restent par rapport à lui dans un état de repos ou de mouvement uniforme, et cela indépendamment de leur nature physique ou chimique (en ignorant bien sûr ici la résistance de l’air). Cet observateur a donc le droit de se considérer au repos.</a:t>
            </a:r>
          </a:p>
        </p:txBody>
      </p:sp>
      <p:pic>
        <p:nvPicPr>
          <p:cNvPr id="12" name="Image 11" descr="Une image contenant personne, homme, mur, complet&#10;&#10;Description générée automatiquement">
            <a:extLst>
              <a:ext uri="{FF2B5EF4-FFF2-40B4-BE49-F238E27FC236}">
                <a16:creationId xmlns:a16="http://schemas.microsoft.com/office/drawing/2014/main" id="{4E73FAD8-EEDE-2E8A-7B99-E60CFA542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405" y="4353828"/>
            <a:ext cx="1280163" cy="181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081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A15451B-F346-461A-97F3-9AEED83A1996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endParaRPr lang="fr-FR" sz="2400" dirty="0"/>
          </a:p>
          <a:p>
            <a:r>
              <a:rPr lang="fr-FR" sz="2400" dirty="0"/>
              <a:t>F- Gravitation, impesanteur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FFA42E-0F96-46A4-8BD8-79E7894CAD63}"/>
              </a:ext>
            </a:extLst>
          </p:cNvPr>
          <p:cNvSpPr txBox="1"/>
          <p:nvPr/>
        </p:nvSpPr>
        <p:spPr>
          <a:xfrm>
            <a:off x="0" y="1357858"/>
            <a:ext cx="897874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fr-FR" sz="3200" dirty="0"/>
              <a:t>Qu’est-ce qu’on aimerait que retienne l’élève sur « la gravitation » ?</a:t>
            </a:r>
          </a:p>
          <a:p>
            <a:pPr algn="ctr"/>
            <a:r>
              <a:rPr lang="fr-FR" sz="3200" dirty="0"/>
              <a:t>	</a:t>
            </a:r>
            <a:r>
              <a:rPr lang="fr-FR" sz="3200" b="1" dirty="0"/>
              <a:t>La gravitation est universelle (univers)	</a:t>
            </a:r>
          </a:p>
          <a:p>
            <a:pPr algn="ctr"/>
            <a:endParaRPr lang="fr-FR" sz="3200" b="1" dirty="0"/>
          </a:p>
          <a:p>
            <a:pPr marL="457200" indent="-457200" algn="just">
              <a:buFontTx/>
              <a:buChar char="-"/>
            </a:pPr>
            <a:r>
              <a:rPr lang="fr-FR" sz="3200" dirty="0"/>
              <a:t>Comment faire « intervenir les deux mondes » dans une activité sur l’impesanteur ? </a:t>
            </a:r>
          </a:p>
          <a:p>
            <a:pPr algn="just"/>
            <a:r>
              <a:rPr lang="fr-FR" sz="3200" dirty="0"/>
              <a:t>					</a:t>
            </a:r>
            <a:r>
              <a:rPr lang="fr-FR" sz="3200" b="1" dirty="0"/>
              <a:t>« Une souris en impesanteur »</a:t>
            </a:r>
            <a:endParaRPr lang="fr-FR" sz="3200" dirty="0"/>
          </a:p>
          <a:p>
            <a:pPr algn="just"/>
            <a:endParaRPr lang="fr-FR" sz="8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1DD707-894A-5CEC-AFBE-7FEB1D3E1D8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</p:spTree>
    <p:extLst>
      <p:ext uri="{BB962C8B-B14F-4D97-AF65-F5344CB8AC3E}">
        <p14:creationId xmlns:p14="http://schemas.microsoft.com/office/powerpoint/2010/main" val="232663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D0A9A68-1F21-4CAD-83A6-05A9D1C9085B}"/>
              </a:ext>
            </a:extLst>
          </p:cNvPr>
          <p:cNvSpPr txBox="1"/>
          <p:nvPr/>
        </p:nvSpPr>
        <p:spPr>
          <a:xfrm>
            <a:off x="116811" y="1285349"/>
            <a:ext cx="891037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50000"/>
                  </a:schemeClr>
                </a:solidFill>
              </a:rPr>
              <a:t>Supports pédagogiques </a:t>
            </a:r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endParaRPr lang="fr-FR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fr-F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vidéo de la NASA. Une chambre à vide : chute libre d’une « plume » et d’une « boule »: </a:t>
            </a:r>
            <a:r>
              <a:rPr lang="fr-FR" sz="2800" b="1" dirty="0">
                <a:cs typeface="Arial" panose="020B0604020202020204" pitchFamily="34" charset="0"/>
                <a:hlinkClick r:id="rId4"/>
              </a:rPr>
              <a:t> https://www.dailymotion.com/video/x29kz8g</a:t>
            </a:r>
            <a:r>
              <a:rPr lang="fr-FR" sz="2800" b="1" dirty="0">
                <a:cs typeface="Arial" panose="020B0604020202020204" pitchFamily="34" charset="0"/>
              </a:rPr>
              <a:t> </a:t>
            </a:r>
          </a:p>
          <a:p>
            <a:pPr marL="257175" indent="-257175">
              <a:buFontTx/>
              <a:buChar char="-"/>
            </a:pPr>
            <a:endParaRPr lang="fr-F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vidéo « Expérience imaginée : une souris dans la boule en chute libre» : </a:t>
            </a:r>
            <a:r>
              <a:rPr lang="fr-FR" sz="2800" b="1" dirty="0">
                <a:hlinkClick r:id="rId5"/>
              </a:rPr>
              <a:t>https://youtu.be/sEeWCzlnSVU</a:t>
            </a:r>
            <a:r>
              <a:rPr lang="fr-FR" sz="2800" b="1" dirty="0"/>
              <a:t> </a:t>
            </a:r>
            <a:endParaRPr lang="fr-FR" sz="28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endParaRPr lang="fr-FR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vidéo de T. Pesquet dans l’ISS « qui plie les jambes »: 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6"/>
              </a:rPr>
              <a:t>https://www.youtube.com/watch?v=WzZPFyPHMjg</a:t>
            </a: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B4903E8-E800-5458-E006-ADA069F83F6F}"/>
              </a:ext>
            </a:extLst>
          </p:cNvPr>
          <p:cNvSpPr txBox="1"/>
          <p:nvPr/>
        </p:nvSpPr>
        <p:spPr>
          <a:xfrm>
            <a:off x="0" y="142880"/>
            <a:ext cx="9144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endParaRPr lang="fr-FR" sz="2400" dirty="0"/>
          </a:p>
          <a:p>
            <a:r>
              <a:rPr lang="fr-FR" sz="2400" dirty="0"/>
              <a:t>F- Gravitation, impesanteur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0C2038-E6B6-941E-820A-AB03E942F28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fr-FR" dirty="0"/>
              <a:t>4- Action, Force, Interaction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8"/>
    </mc:Choice>
    <mc:Fallback xmlns="">
      <p:transition spd="slow" advTm="18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79F920BF-266A-4D66-A8C3-BAFF2139D4B3}"/>
              </a:ext>
            </a:extLst>
          </p:cNvPr>
          <p:cNvSpPr txBox="1"/>
          <p:nvPr/>
        </p:nvSpPr>
        <p:spPr>
          <a:xfrm>
            <a:off x="124295" y="1881064"/>
            <a:ext cx="5643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Les temps forts des vidéos</a:t>
            </a:r>
            <a:r>
              <a:rPr lang="fr-FR" sz="135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D7399F2-73FE-4A07-AA34-BEB15EF81C7F}"/>
              </a:ext>
            </a:extLst>
          </p:cNvPr>
          <p:cNvGrpSpPr/>
          <p:nvPr/>
        </p:nvGrpSpPr>
        <p:grpSpPr>
          <a:xfrm>
            <a:off x="124295" y="2628197"/>
            <a:ext cx="3840082" cy="3206198"/>
            <a:chOff x="183123" y="1538644"/>
            <a:chExt cx="5120109" cy="427493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45D5163-BDEE-40D0-AED3-1F48BBAA5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87" t="4027" r="19844" b="55695"/>
            <a:stretch/>
          </p:blipFill>
          <p:spPr>
            <a:xfrm>
              <a:off x="183123" y="1538644"/>
              <a:ext cx="5120109" cy="3175128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7C17BFB-A7CD-4F2C-905B-8647C488C9DB}"/>
                </a:ext>
              </a:extLst>
            </p:cNvPr>
            <p:cNvSpPr txBox="1"/>
            <p:nvPr/>
          </p:nvSpPr>
          <p:spPr>
            <a:xfrm>
              <a:off x="763675" y="4859466"/>
              <a:ext cx="3627454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50" dirty="0">
                  <a:solidFill>
                    <a:schemeClr val="accent1">
                      <a:lumMod val="50000"/>
                    </a:schemeClr>
                  </a:solidFill>
                </a:rPr>
                <a:t>Vidéo de la Nasa :</a:t>
              </a:r>
            </a:p>
            <a:p>
              <a:pPr algn="ctr"/>
              <a:r>
                <a:rPr lang="fr-FR" sz="1350" dirty="0">
                  <a:solidFill>
                    <a:schemeClr val="accent1">
                      <a:lumMod val="50000"/>
                    </a:schemeClr>
                  </a:solidFill>
                </a:rPr>
                <a:t>Chute libre dans une chambre à vide 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A14F4081-6EA9-4C14-A7BA-F8EF6B097517}"/>
              </a:ext>
            </a:extLst>
          </p:cNvPr>
          <p:cNvGrpSpPr/>
          <p:nvPr/>
        </p:nvGrpSpPr>
        <p:grpSpPr>
          <a:xfrm>
            <a:off x="4028522" y="2628197"/>
            <a:ext cx="4991183" cy="3494160"/>
            <a:chOff x="5486355" y="1259569"/>
            <a:chExt cx="6654910" cy="465888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9BE8A14-048F-441E-8208-F911527B5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438" t="62916" r="11562" b="1992"/>
            <a:stretch/>
          </p:blipFill>
          <p:spPr>
            <a:xfrm>
              <a:off x="5486355" y="1259569"/>
              <a:ext cx="6654910" cy="4042005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3738024-EB68-4255-8AB5-DE5CA2068FED}"/>
                </a:ext>
              </a:extLst>
            </p:cNvPr>
            <p:cNvSpPr txBox="1"/>
            <p:nvPr/>
          </p:nvSpPr>
          <p:spPr>
            <a:xfrm>
              <a:off x="5486355" y="5241341"/>
              <a:ext cx="645439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50" dirty="0">
                  <a:solidFill>
                    <a:schemeClr val="accent1">
                      <a:lumMod val="50000"/>
                    </a:schemeClr>
                  </a:solidFill>
                </a:rPr>
                <a:t>Vidéo : expérience imaginée dans la chambre à vide : une souris s’installe dans la boule et un cosmonaute chute en tenant la boule.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BC60CE0A-3D80-43A3-99F5-8FC0793F8C12}"/>
              </a:ext>
            </a:extLst>
          </p:cNvPr>
          <p:cNvSpPr txBox="1"/>
          <p:nvPr/>
        </p:nvSpPr>
        <p:spPr>
          <a:xfrm>
            <a:off x="124295" y="1416237"/>
            <a:ext cx="8910376" cy="461665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3</a:t>
            </a:r>
            <a:r>
              <a:rPr lang="fr-FR" sz="2400" b="1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objet qui « flotte » ou en impesanteur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C011807-DA76-F583-2C00-B3AAC98E827E}"/>
              </a:ext>
            </a:extLst>
          </p:cNvPr>
          <p:cNvGrpSpPr/>
          <p:nvPr/>
        </p:nvGrpSpPr>
        <p:grpSpPr>
          <a:xfrm>
            <a:off x="-7483" y="0"/>
            <a:ext cx="9144000" cy="955182"/>
            <a:chOff x="-7483" y="-28576"/>
            <a:chExt cx="9144000" cy="955182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276813E-5C40-2341-2CCB-13002FBA98C6}"/>
                </a:ext>
              </a:extLst>
            </p:cNvPr>
            <p:cNvSpPr txBox="1"/>
            <p:nvPr/>
          </p:nvSpPr>
          <p:spPr>
            <a:xfrm>
              <a:off x="-7483" y="95609"/>
              <a:ext cx="9144000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200"/>
              </a:lvl1pPr>
            </a:lstStyle>
            <a:p>
              <a:endParaRPr lang="fr-FR" sz="2400" dirty="0"/>
            </a:p>
            <a:p>
              <a:r>
                <a:rPr lang="fr-FR" sz="2400" dirty="0"/>
                <a:t>F- Gravitation, impesanteur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8DD884D-D8C3-5E51-9031-0835843BF05B}"/>
                </a:ext>
              </a:extLst>
            </p:cNvPr>
            <p:cNvSpPr txBox="1"/>
            <p:nvPr/>
          </p:nvSpPr>
          <p:spPr>
            <a:xfrm>
              <a:off x="-7483" y="-28576"/>
              <a:ext cx="9144000" cy="58477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200"/>
              </a:lvl1pPr>
            </a:lstStyle>
            <a:p>
              <a:r>
                <a:rPr lang="fr-FR" dirty="0"/>
                <a:t>4- Action, Force, Interaction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642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44"/>
    </mc:Choice>
    <mc:Fallback xmlns="">
      <p:transition spd="slow" advTm="43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E7CCC4DD-7817-813A-9B7E-D554E56F847D}"/>
              </a:ext>
            </a:extLst>
          </p:cNvPr>
          <p:cNvGrpSpPr/>
          <p:nvPr/>
        </p:nvGrpSpPr>
        <p:grpSpPr>
          <a:xfrm>
            <a:off x="67198" y="4087767"/>
            <a:ext cx="8448152" cy="2545876"/>
            <a:chOff x="-278924" y="4625193"/>
            <a:chExt cx="8485664" cy="2339310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0CC61B63-8AAA-54E9-07CC-B1F14D0C9E2A}"/>
                </a:ext>
              </a:extLst>
            </p:cNvPr>
            <p:cNvGrpSpPr/>
            <p:nvPr/>
          </p:nvGrpSpPr>
          <p:grpSpPr>
            <a:xfrm>
              <a:off x="-278924" y="4625193"/>
              <a:ext cx="8485664" cy="2339310"/>
              <a:chOff x="643035" y="2417051"/>
              <a:chExt cx="11314218" cy="3119079"/>
            </a:xfrm>
          </p:grpSpPr>
          <p:grpSp>
            <p:nvGrpSpPr>
              <p:cNvPr id="57" name="Groupe 56">
                <a:extLst>
                  <a:ext uri="{FF2B5EF4-FFF2-40B4-BE49-F238E27FC236}">
                    <a16:creationId xmlns:a16="http://schemas.microsoft.com/office/drawing/2014/main" id="{AE9D95B1-5B9D-B962-9C36-DBBD0C4AC319}"/>
                  </a:ext>
                </a:extLst>
              </p:cNvPr>
              <p:cNvGrpSpPr/>
              <p:nvPr/>
            </p:nvGrpSpPr>
            <p:grpSpPr>
              <a:xfrm>
                <a:off x="643035" y="3474663"/>
                <a:ext cx="11314218" cy="2061467"/>
                <a:chOff x="540876" y="3539924"/>
                <a:chExt cx="11314218" cy="2061467"/>
              </a:xfrm>
            </p:grpSpPr>
            <p:pic>
              <p:nvPicPr>
                <p:cNvPr id="59" name="Image 58">
                  <a:extLst>
                    <a:ext uri="{FF2B5EF4-FFF2-40B4-BE49-F238E27FC236}">
                      <a16:creationId xmlns:a16="http://schemas.microsoft.com/office/drawing/2014/main" id="{E393DE8C-9A5E-A0C5-17C2-FB1E766E4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8134" t="26527" r="17074" b="65584"/>
                <a:stretch/>
              </p:blipFill>
              <p:spPr>
                <a:xfrm>
                  <a:off x="540876" y="3539924"/>
                  <a:ext cx="11314218" cy="2061467"/>
                </a:xfrm>
                <a:prstGeom prst="rect">
                  <a:avLst/>
                </a:prstGeom>
              </p:spPr>
            </p:pic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DC1BFEC3-6829-8FA7-7345-CA25A20C808A}"/>
                    </a:ext>
                  </a:extLst>
                </p:cNvPr>
                <p:cNvSpPr/>
                <p:nvPr/>
              </p:nvSpPr>
              <p:spPr>
                <a:xfrm>
                  <a:off x="6473535" y="3599387"/>
                  <a:ext cx="1899142" cy="5951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350" dirty="0"/>
                </a:p>
              </p:txBody>
            </p:sp>
          </p:grpSp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955A6EFE-9A4A-BF09-02FF-BEF5A5E215B9}"/>
                  </a:ext>
                </a:extLst>
              </p:cNvPr>
              <p:cNvGrpSpPr/>
              <p:nvPr/>
            </p:nvGrpSpPr>
            <p:grpSpPr>
              <a:xfrm>
                <a:off x="10343917" y="2417051"/>
                <a:ext cx="876533" cy="203105"/>
                <a:chOff x="24000" y="-2"/>
                <a:chExt cx="454000" cy="112372"/>
              </a:xfrm>
            </p:grpSpPr>
            <p:grpSp>
              <p:nvGrpSpPr>
                <p:cNvPr id="25" name="Groupe 24">
                  <a:extLst>
                    <a:ext uri="{FF2B5EF4-FFF2-40B4-BE49-F238E27FC236}">
                      <a16:creationId xmlns:a16="http://schemas.microsoft.com/office/drawing/2014/main" id="{601B4C1F-7F4C-62F8-A2BE-5C82D50E8D3B}"/>
                    </a:ext>
                  </a:extLst>
                </p:cNvPr>
                <p:cNvGrpSpPr/>
                <p:nvPr/>
              </p:nvGrpSpPr>
              <p:grpSpPr>
                <a:xfrm>
                  <a:off x="427200" y="-2"/>
                  <a:ext cx="50800" cy="112372"/>
                  <a:chOff x="5320450" y="3723689"/>
                  <a:chExt cx="51100" cy="112600"/>
                </a:xfrm>
              </p:grpSpPr>
              <p:grpSp>
                <p:nvGrpSpPr>
                  <p:cNvPr id="36" name="Groupe 35">
                    <a:extLst>
                      <a:ext uri="{FF2B5EF4-FFF2-40B4-BE49-F238E27FC236}">
                        <a16:creationId xmlns:a16="http://schemas.microsoft.com/office/drawing/2014/main" id="{1176F4CD-C57B-2282-E7EB-7B2B32B875DA}"/>
                      </a:ext>
                    </a:extLst>
                  </p:cNvPr>
                  <p:cNvGrpSpPr/>
                  <p:nvPr/>
                </p:nvGrpSpPr>
                <p:grpSpPr>
                  <a:xfrm>
                    <a:off x="5320450" y="3723689"/>
                    <a:ext cx="51100" cy="112600"/>
                    <a:chOff x="5320450" y="3723689"/>
                    <a:chExt cx="51100" cy="112600"/>
                  </a:xfrm>
                </p:grpSpPr>
                <p:sp>
                  <p:nvSpPr>
                    <p:cNvPr id="37" name="Rectangle 36">
                      <a:extLst>
                        <a:ext uri="{FF2B5EF4-FFF2-40B4-BE49-F238E27FC236}">
                          <a16:creationId xmlns:a16="http://schemas.microsoft.com/office/drawing/2014/main" id="{53AC8CC7-B59D-D302-D1AB-604FA754F7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0450" y="3723689"/>
                      <a:ext cx="51100" cy="1126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68569" tIns="68569" rIns="68569" bIns="68569" anchor="ctr" anchorCtr="0">
                      <a:noAutofit/>
                    </a:bodyPr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825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p:txBody>
                </p:sp>
                <p:grpSp>
                  <p:nvGrpSpPr>
                    <p:cNvPr id="38" name="Groupe 37">
                      <a:extLst>
                        <a:ext uri="{FF2B5EF4-FFF2-40B4-BE49-F238E27FC236}">
                          <a16:creationId xmlns:a16="http://schemas.microsoft.com/office/drawing/2014/main" id="{BBEE38C2-B2E7-3A5A-F5F1-379E3A9F58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20450" y="3723689"/>
                      <a:ext cx="51100" cy="112600"/>
                      <a:chOff x="5320450" y="3723689"/>
                      <a:chExt cx="51100" cy="112600"/>
                    </a:xfrm>
                  </p:grpSpPr>
                  <p:sp>
                    <p:nvSpPr>
                      <p:cNvPr id="39" name="Rectangle 38">
                        <a:extLst>
                          <a:ext uri="{FF2B5EF4-FFF2-40B4-BE49-F238E27FC236}">
                            <a16:creationId xmlns:a16="http://schemas.microsoft.com/office/drawing/2014/main" id="{F8D53194-E918-84CA-2EA4-10182A3469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20450" y="3723689"/>
                        <a:ext cx="51100" cy="11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spcFirstLastPara="1" wrap="square" lIns="68569" tIns="68569" rIns="68569" bIns="68569" anchor="ctr" anchorCtr="0">
                        <a:noAutofit/>
                      </a:bodyPr>
                      <a:lstStyle/>
                      <a:p>
                        <a:pPr>
                          <a:lnSpc>
                            <a:spcPct val="107000"/>
                          </a:lnSpc>
                          <a:spcAft>
                            <a:spcPts val="600"/>
                          </a:spcAft>
                        </a:pPr>
                        <a:r>
                          <a:rPr lang="fr-FR" sz="825">
                            <a:latin typeface="Calibri" panose="020F0502020204030204" pitchFamily="34" charset="0"/>
                            <a:ea typeface="Calibri" panose="020F0502020204030204" pitchFamily="34" charset="0"/>
                          </a:rPr>
                          <a:t> </a:t>
                        </a:r>
                      </a:p>
                    </p:txBody>
                  </p:sp>
                  <p:sp>
                    <p:nvSpPr>
                      <p:cNvPr id="41" name="Rectangle 40">
                        <a:extLst>
                          <a:ext uri="{FF2B5EF4-FFF2-40B4-BE49-F238E27FC236}">
                            <a16:creationId xmlns:a16="http://schemas.microsoft.com/office/drawing/2014/main" id="{7CB40F8E-2220-75C3-4376-177B866AB9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20450" y="3723689"/>
                        <a:ext cx="51100" cy="11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spcFirstLastPara="1" wrap="square" lIns="68569" tIns="68569" rIns="68569" bIns="68569" anchor="ctr" anchorCtr="0">
                        <a:noAutofit/>
                      </a:bodyPr>
                      <a:lstStyle/>
                      <a:p>
                        <a:pPr>
                          <a:lnSpc>
                            <a:spcPct val="107000"/>
                          </a:lnSpc>
                          <a:spcAft>
                            <a:spcPts val="600"/>
                          </a:spcAft>
                        </a:pPr>
                        <a:r>
                          <a:rPr lang="fr-FR" sz="825">
                            <a:latin typeface="Calibri" panose="020F0502020204030204" pitchFamily="34" charset="0"/>
                            <a:ea typeface="Calibri" panose="020F0502020204030204" pitchFamily="34" charset="0"/>
                          </a:rPr>
                          <a:t> </a:t>
                        </a:r>
                      </a:p>
                    </p:txBody>
                  </p:sp>
                </p:grpSp>
              </p:grpSp>
            </p:grpSp>
            <p:grpSp>
              <p:nvGrpSpPr>
                <p:cNvPr id="26" name="Groupe 25">
                  <a:extLst>
                    <a:ext uri="{FF2B5EF4-FFF2-40B4-BE49-F238E27FC236}">
                      <a16:creationId xmlns:a16="http://schemas.microsoft.com/office/drawing/2014/main" id="{58F1BEF6-EC35-AFC8-ED5A-C68D39AC1ECC}"/>
                    </a:ext>
                  </a:extLst>
                </p:cNvPr>
                <p:cNvGrpSpPr/>
                <p:nvPr/>
              </p:nvGrpSpPr>
              <p:grpSpPr>
                <a:xfrm>
                  <a:off x="24000" y="9597"/>
                  <a:ext cx="50800" cy="102219"/>
                  <a:chOff x="5320450" y="3728605"/>
                  <a:chExt cx="51100" cy="102775"/>
                </a:xfrm>
              </p:grpSpPr>
              <p:grpSp>
                <p:nvGrpSpPr>
                  <p:cNvPr id="27" name="Groupe 26">
                    <a:extLst>
                      <a:ext uri="{FF2B5EF4-FFF2-40B4-BE49-F238E27FC236}">
                        <a16:creationId xmlns:a16="http://schemas.microsoft.com/office/drawing/2014/main" id="{884B5074-FF9A-DCB2-D159-2751C25CB2EE}"/>
                      </a:ext>
                    </a:extLst>
                  </p:cNvPr>
                  <p:cNvGrpSpPr/>
                  <p:nvPr/>
                </p:nvGrpSpPr>
                <p:grpSpPr>
                  <a:xfrm>
                    <a:off x="5320450" y="3728605"/>
                    <a:ext cx="51100" cy="102775"/>
                    <a:chOff x="5320450" y="3728605"/>
                    <a:chExt cx="51100" cy="102775"/>
                  </a:xfrm>
                </p:grpSpPr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00640FD0-128D-202A-F2AB-2B3DED184B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20450" y="3728605"/>
                      <a:ext cx="51100" cy="1027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68569" tIns="68569" rIns="68569" bIns="68569" anchor="ctr" anchorCtr="0">
                      <a:noAutofit/>
                    </a:bodyPr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fr-FR" sz="825"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p:txBody>
                </p:sp>
                <p:grpSp>
                  <p:nvGrpSpPr>
                    <p:cNvPr id="29" name="Groupe 28">
                      <a:extLst>
                        <a:ext uri="{FF2B5EF4-FFF2-40B4-BE49-F238E27FC236}">
                          <a16:creationId xmlns:a16="http://schemas.microsoft.com/office/drawing/2014/main" id="{D23AB1A1-C64C-A8EC-5CE7-43F5CDC23E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20450" y="3728605"/>
                      <a:ext cx="51100" cy="102775"/>
                      <a:chOff x="5320450" y="3728605"/>
                      <a:chExt cx="51100" cy="102775"/>
                    </a:xfrm>
                  </p:grpSpPr>
                  <p:sp>
                    <p:nvSpPr>
                      <p:cNvPr id="30" name="Rectangle 29">
                        <a:extLst>
                          <a:ext uri="{FF2B5EF4-FFF2-40B4-BE49-F238E27FC236}">
                            <a16:creationId xmlns:a16="http://schemas.microsoft.com/office/drawing/2014/main" id="{BE937586-3FDA-D0D3-2742-FDDD7D7B3C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20450" y="3728605"/>
                        <a:ext cx="51100" cy="10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spcFirstLastPara="1" wrap="square" lIns="68569" tIns="68569" rIns="68569" bIns="68569" anchor="ctr" anchorCtr="0">
                        <a:noAutofit/>
                      </a:bodyPr>
                      <a:lstStyle/>
                      <a:p>
                        <a:pPr>
                          <a:lnSpc>
                            <a:spcPct val="107000"/>
                          </a:lnSpc>
                          <a:spcAft>
                            <a:spcPts val="600"/>
                          </a:spcAft>
                        </a:pPr>
                        <a:r>
                          <a:rPr lang="fr-FR" sz="825">
                            <a:latin typeface="Calibri" panose="020F0502020204030204" pitchFamily="34" charset="0"/>
                            <a:ea typeface="Calibri" panose="020F0502020204030204" pitchFamily="34" charset="0"/>
                          </a:rPr>
                          <a:t> </a:t>
                        </a:r>
                      </a:p>
                    </p:txBody>
                  </p:sp>
                  <p:sp>
                    <p:nvSpPr>
                      <p:cNvPr id="32" name="Rectangle 31">
                        <a:extLst>
                          <a:ext uri="{FF2B5EF4-FFF2-40B4-BE49-F238E27FC236}">
                            <a16:creationId xmlns:a16="http://schemas.microsoft.com/office/drawing/2014/main" id="{66500CB2-6476-C9B9-444D-BE9B0909BA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20450" y="3728605"/>
                        <a:ext cx="51100" cy="10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spcFirstLastPara="1" wrap="square" lIns="68569" tIns="68569" rIns="68569" bIns="68569" anchor="ctr" anchorCtr="0">
                        <a:noAutofit/>
                      </a:bodyPr>
                      <a:lstStyle/>
                      <a:p>
                        <a:pPr>
                          <a:lnSpc>
                            <a:spcPct val="107000"/>
                          </a:lnSpc>
                          <a:spcAft>
                            <a:spcPts val="600"/>
                          </a:spcAft>
                        </a:pPr>
                        <a:r>
                          <a:rPr lang="fr-FR" sz="825">
                            <a:latin typeface="Calibri" panose="020F0502020204030204" pitchFamily="34" charset="0"/>
                            <a:ea typeface="Calibri" panose="020F0502020204030204" pitchFamily="34" charset="0"/>
                          </a:rPr>
                          <a:t> </a:t>
                        </a:r>
                      </a:p>
                    </p:txBody>
                  </p:sp>
                </p:grpSp>
              </p:grpSp>
            </p:grpSp>
          </p:grp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CE8A68-F031-92CE-CB19-C3325A434E1E}"/>
                </a:ext>
              </a:extLst>
            </p:cNvPr>
            <p:cNvSpPr/>
            <p:nvPr/>
          </p:nvSpPr>
          <p:spPr>
            <a:xfrm>
              <a:off x="6809701" y="5464200"/>
              <a:ext cx="1301731" cy="365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FEA240FE-0C6D-4B53-B528-BFB4150C303A}"/>
              </a:ext>
            </a:extLst>
          </p:cNvPr>
          <p:cNvSpPr txBox="1"/>
          <p:nvPr/>
        </p:nvSpPr>
        <p:spPr>
          <a:xfrm>
            <a:off x="38023" y="1100400"/>
            <a:ext cx="8913740" cy="461665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objet qui flotte » ou en impesanteur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890EF44-83F2-42F3-8BF3-F58F12966778}"/>
              </a:ext>
            </a:extLst>
          </p:cNvPr>
          <p:cNvSpPr txBox="1"/>
          <p:nvPr/>
        </p:nvSpPr>
        <p:spPr>
          <a:xfrm>
            <a:off x="192237" y="1471826"/>
            <a:ext cx="844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b="1" u="sng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 </a:t>
            </a:r>
            <a:r>
              <a:rPr lang="fr-FR" sz="2100" b="1" u="sng" dirty="0">
                <a:solidFill>
                  <a:schemeClr val="accent1">
                    <a:lumMod val="50000"/>
                  </a:schemeClr>
                </a:solidFill>
              </a:rPr>
              <a:t>Le temps des connaissances :</a:t>
            </a:r>
          </a:p>
          <a:p>
            <a:r>
              <a:rPr lang="fr-FR" sz="2100" b="1" dirty="0">
                <a:solidFill>
                  <a:schemeClr val="accent1">
                    <a:lumMod val="50000"/>
                  </a:schemeClr>
                </a:solidFill>
              </a:rPr>
              <a:t>Dans le vide, des objets de masses différentes tombent de la même façon.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4E4054-F238-44BC-81F1-1CA15E2A57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63" t="8989" r="21250" b="52639"/>
          <a:stretch/>
        </p:blipFill>
        <p:spPr>
          <a:xfrm>
            <a:off x="156482" y="2130970"/>
            <a:ext cx="4724417" cy="28252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2BB577-978E-4A1D-8EA0-824C0786CB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94" t="7221" r="32031" b="54681"/>
          <a:stretch/>
        </p:blipFill>
        <p:spPr>
          <a:xfrm>
            <a:off x="5082966" y="2130970"/>
            <a:ext cx="3904552" cy="2704650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F6A45528-DB6D-4281-8EFE-FFC0ABC05AB1}"/>
              </a:ext>
            </a:extLst>
          </p:cNvPr>
          <p:cNvSpPr/>
          <p:nvPr/>
        </p:nvSpPr>
        <p:spPr>
          <a:xfrm>
            <a:off x="2827360" y="2811065"/>
            <a:ext cx="544490" cy="51486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5" name="Croix 14">
            <a:extLst>
              <a:ext uri="{FF2B5EF4-FFF2-40B4-BE49-F238E27FC236}">
                <a16:creationId xmlns:a16="http://schemas.microsoft.com/office/drawing/2014/main" id="{53E82DA0-D7FD-4D7E-A99E-C4F8333857C2}"/>
              </a:ext>
            </a:extLst>
          </p:cNvPr>
          <p:cNvSpPr/>
          <p:nvPr/>
        </p:nvSpPr>
        <p:spPr>
          <a:xfrm rot="18942806">
            <a:off x="7280713" y="4505950"/>
            <a:ext cx="284771" cy="273844"/>
          </a:xfrm>
          <a:prstGeom prst="plus">
            <a:avLst>
              <a:gd name="adj" fmla="val 32826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62575CE9-18E6-D9DA-3955-1D3D636162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031" t="28951" r="36094" b="64921"/>
          <a:stretch/>
        </p:blipFill>
        <p:spPr>
          <a:xfrm>
            <a:off x="3614795" y="5731577"/>
            <a:ext cx="2300288" cy="655799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0B5A66CA-5FF8-4612-BB85-453F35A878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557" t="28837" r="10462" b="65128"/>
          <a:stretch/>
        </p:blipFill>
        <p:spPr>
          <a:xfrm>
            <a:off x="6115490" y="5658062"/>
            <a:ext cx="2429477" cy="655800"/>
          </a:xfrm>
          <a:prstGeom prst="rect">
            <a:avLst/>
          </a:prstGeom>
        </p:spPr>
      </p:pic>
      <p:grpSp>
        <p:nvGrpSpPr>
          <p:cNvPr id="63" name="Groupe 62">
            <a:extLst>
              <a:ext uri="{FF2B5EF4-FFF2-40B4-BE49-F238E27FC236}">
                <a16:creationId xmlns:a16="http://schemas.microsoft.com/office/drawing/2014/main" id="{37F32B64-E223-AFCE-3434-CD866AD8CD0C}"/>
              </a:ext>
            </a:extLst>
          </p:cNvPr>
          <p:cNvGrpSpPr/>
          <p:nvPr/>
        </p:nvGrpSpPr>
        <p:grpSpPr>
          <a:xfrm>
            <a:off x="0" y="0"/>
            <a:ext cx="9151483" cy="973877"/>
            <a:chOff x="0" y="0"/>
            <a:chExt cx="9151483" cy="973877"/>
          </a:xfrm>
        </p:grpSpPr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B53A995E-4A94-BDB5-3ECD-75493F77F8BD}"/>
                </a:ext>
              </a:extLst>
            </p:cNvPr>
            <p:cNvSpPr txBox="1"/>
            <p:nvPr/>
          </p:nvSpPr>
          <p:spPr>
            <a:xfrm>
              <a:off x="7483" y="142880"/>
              <a:ext cx="9144000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200"/>
              </a:lvl1pPr>
            </a:lstStyle>
            <a:p>
              <a:endParaRPr lang="fr-FR" sz="2400" dirty="0"/>
            </a:p>
            <a:p>
              <a:r>
                <a:rPr lang="fr-FR" sz="2400" dirty="0"/>
                <a:t>F- Gravitation, impesanteur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9B29D156-137C-320B-C784-0DB794FE21D0}"/>
                </a:ext>
              </a:extLst>
            </p:cNvPr>
            <p:cNvSpPr txBox="1"/>
            <p:nvPr/>
          </p:nvSpPr>
          <p:spPr>
            <a:xfrm>
              <a:off x="0" y="0"/>
              <a:ext cx="9144000" cy="58477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200"/>
              </a:lvl1pPr>
            </a:lstStyle>
            <a:p>
              <a:r>
                <a:rPr lang="fr-FR" dirty="0"/>
                <a:t>4- Action, Force, Interaction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0205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87"/>
    </mc:Choice>
    <mc:Fallback xmlns="">
      <p:transition spd="slow" advTm="123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618344F5-67AB-4B60-8609-E01F864B81D9}"/>
              </a:ext>
            </a:extLst>
          </p:cNvPr>
          <p:cNvGrpSpPr/>
          <p:nvPr/>
        </p:nvGrpSpPr>
        <p:grpSpPr>
          <a:xfrm>
            <a:off x="316283" y="1046440"/>
            <a:ext cx="6996773" cy="4040160"/>
            <a:chOff x="250648" y="706112"/>
            <a:chExt cx="9329030" cy="5386880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A0AA837D-EFFB-4F93-9031-2C1FD8178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311" t="18774" r="24774" b="62127"/>
            <a:stretch/>
          </p:blipFill>
          <p:spPr>
            <a:xfrm>
              <a:off x="289669" y="2386532"/>
              <a:ext cx="9290009" cy="3706460"/>
            </a:xfrm>
            <a:prstGeom prst="rect">
              <a:avLst/>
            </a:prstGeom>
          </p:spPr>
        </p:pic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07CC8034-C03B-4AD3-A52C-AB858F505485}"/>
                </a:ext>
              </a:extLst>
            </p:cNvPr>
            <p:cNvGrpSpPr/>
            <p:nvPr/>
          </p:nvGrpSpPr>
          <p:grpSpPr>
            <a:xfrm>
              <a:off x="7083527" y="1715396"/>
              <a:ext cx="1008848" cy="1473452"/>
              <a:chOff x="0" y="0"/>
              <a:chExt cx="968375" cy="1507841"/>
            </a:xfrm>
          </p:grpSpPr>
          <p:grpSp>
            <p:nvGrpSpPr>
              <p:cNvPr id="89" name="Groupe 88">
                <a:extLst>
                  <a:ext uri="{FF2B5EF4-FFF2-40B4-BE49-F238E27FC236}">
                    <a16:creationId xmlns:a16="http://schemas.microsoft.com/office/drawing/2014/main" id="{94C977C6-7E52-4189-9F6D-B4F5997A1AFD}"/>
                  </a:ext>
                </a:extLst>
              </p:cNvPr>
              <p:cNvGrpSpPr/>
              <p:nvPr/>
            </p:nvGrpSpPr>
            <p:grpSpPr>
              <a:xfrm>
                <a:off x="0" y="0"/>
                <a:ext cx="968375" cy="1507841"/>
                <a:chOff x="0" y="0"/>
                <a:chExt cx="968375" cy="1507841"/>
              </a:xfrm>
            </p:grpSpPr>
            <p:pic>
              <p:nvPicPr>
                <p:cNvPr id="91" name="Shape 318" descr="Souriant Astronaute De Dessin Animé Souris Vecteurs libres de droits et  plus d&amp;#39;images vectorielles de 2015 - iStock">
                  <a:extLst>
                    <a:ext uri="{FF2B5EF4-FFF2-40B4-BE49-F238E27FC236}">
                      <a16:creationId xmlns:a16="http://schemas.microsoft.com/office/drawing/2014/main" id="{D9DD5C97-9370-4C91-8E31-7AC020B9B1A8}"/>
                    </a:ext>
                  </a:extLst>
                </p:cNvPr>
                <p:cNvPicPr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102550" y="0"/>
                  <a:ext cx="698500" cy="731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2" name="Image 91" descr="Un Astronaute De Souris De Dessin Animé Sourire. Clip Art Libres De Droits  , Vecteurs Et Illustration. Image 44712685.">
                  <a:extLst>
                    <a:ext uri="{FF2B5EF4-FFF2-40B4-BE49-F238E27FC236}">
                      <a16:creationId xmlns:a16="http://schemas.microsoft.com/office/drawing/2014/main" id="{1C20B2ED-87DD-4775-A09F-08AE2391C5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972" t="68992" r="19003" b="9411"/>
                <a:stretch/>
              </p:blipFill>
              <p:spPr bwMode="auto">
                <a:xfrm>
                  <a:off x="0" y="561885"/>
                  <a:ext cx="968375" cy="8515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grpSp>
              <p:nvGrpSpPr>
                <p:cNvPr id="93" name="Groupe 92">
                  <a:extLst>
                    <a:ext uri="{FF2B5EF4-FFF2-40B4-BE49-F238E27FC236}">
                      <a16:creationId xmlns:a16="http://schemas.microsoft.com/office/drawing/2014/main" id="{F1F74305-55C1-4A9E-AAB3-B8A5428079A0}"/>
                    </a:ext>
                  </a:extLst>
                </p:cNvPr>
                <p:cNvGrpSpPr/>
                <p:nvPr/>
              </p:nvGrpSpPr>
              <p:grpSpPr>
                <a:xfrm>
                  <a:off x="52877" y="1221693"/>
                  <a:ext cx="859381" cy="286148"/>
                  <a:chOff x="0" y="0"/>
                  <a:chExt cx="859381" cy="286148"/>
                </a:xfrm>
              </p:grpSpPr>
              <p:grpSp>
                <p:nvGrpSpPr>
                  <p:cNvPr id="94" name="Groupe 93">
                    <a:extLst>
                      <a:ext uri="{FF2B5EF4-FFF2-40B4-BE49-F238E27FC236}">
                        <a16:creationId xmlns:a16="http://schemas.microsoft.com/office/drawing/2014/main" id="{0EA7192E-9AD3-4B70-943D-2B1BE19A719C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2938"/>
                    <a:ext cx="378235" cy="283210"/>
                    <a:chOff x="0" y="0"/>
                    <a:chExt cx="378235" cy="283210"/>
                  </a:xfrm>
                </p:grpSpPr>
                <p:pic>
                  <p:nvPicPr>
                    <p:cNvPr id="101" name="Image 100" descr="Un Astronaute De Souris De Dessin Animé Sourire. Clip Art Libres De Droits  , Vecteurs Et Illustration. Image 44712685.">
                      <a:extLst>
                        <a:ext uri="{FF2B5EF4-FFF2-40B4-BE49-F238E27FC236}">
                          <a16:creationId xmlns:a16="http://schemas.microsoft.com/office/drawing/2014/main" id="{36CB2492-3C7F-4DAB-A324-CA93AB7B7C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0293" t="94094" r="27730" b="783"/>
                    <a:stretch/>
                  </p:blipFill>
                  <p:spPr bwMode="auto">
                    <a:xfrm rot="6965161">
                      <a:off x="-58102" y="58102"/>
                      <a:ext cx="283210" cy="16700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cxnSp>
                  <p:nvCxnSpPr>
                    <p:cNvPr id="102" name="Connecteur droit 101">
                      <a:extLst>
                        <a:ext uri="{FF2B5EF4-FFF2-40B4-BE49-F238E27FC236}">
                          <a16:creationId xmlns:a16="http://schemas.microsoft.com/office/drawing/2014/main" id="{19F70941-0BC4-4489-9F5D-94D758AAB8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73220" y="133818"/>
                      <a:ext cx="97331" cy="52395"/>
                    </a:xfrm>
                    <a:prstGeom prst="line">
                      <a:avLst/>
                    </a:prstGeom>
                    <a:ln w="1270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Connecteur droit 102">
                      <a:extLst>
                        <a:ext uri="{FF2B5EF4-FFF2-40B4-BE49-F238E27FC236}">
                          <a16:creationId xmlns:a16="http://schemas.microsoft.com/office/drawing/2014/main" id="{216C2164-3DB8-4A51-A173-CED9317D4BA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73220" y="56906"/>
                      <a:ext cx="97331" cy="52395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sp>
                  <p:nvSpPr>
                    <p:cNvPr id="104" name="Rectangle : coins arrondis 103">
                      <a:extLst>
                        <a:ext uri="{FF2B5EF4-FFF2-40B4-BE49-F238E27FC236}">
                          <a16:creationId xmlns:a16="http://schemas.microsoft.com/office/drawing/2014/main" id="{5EB442C4-E557-45AE-A6F8-3CB5195DCA19}"/>
                        </a:ext>
                      </a:extLst>
                    </p:cNvPr>
                    <p:cNvSpPr/>
                    <p:nvPr/>
                  </p:nvSpPr>
                  <p:spPr>
                    <a:xfrm rot="1685306" flipV="1">
                      <a:off x="170905" y="107825"/>
                      <a:ext cx="150447" cy="53103"/>
                    </a:xfrm>
                    <a:prstGeom prst="roundRect">
                      <a:avLst/>
                    </a:prstGeom>
                    <a:solidFill>
                      <a:srgbClr val="DBEBF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 sz="1350"/>
                    </a:p>
                  </p:txBody>
                </p:sp>
                <p:sp>
                  <p:nvSpPr>
                    <p:cNvPr id="105" name="Ellipse 104">
                      <a:extLst>
                        <a:ext uri="{FF2B5EF4-FFF2-40B4-BE49-F238E27FC236}">
                          <a16:creationId xmlns:a16="http://schemas.microsoft.com/office/drawing/2014/main" id="{6E6279BE-9EEE-481B-ADB3-A65EF65330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8588" y="127409"/>
                      <a:ext cx="89647" cy="84525"/>
                    </a:xfrm>
                    <a:prstGeom prst="ellipse">
                      <a:avLst/>
                    </a:prstGeom>
                    <a:solidFill>
                      <a:srgbClr val="DBEBF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 sz="1350"/>
                    </a:p>
                  </p:txBody>
                </p:sp>
              </p:grpSp>
              <p:sp>
                <p:nvSpPr>
                  <p:cNvPr id="95" name="Ellipse 94">
                    <a:extLst>
                      <a:ext uri="{FF2B5EF4-FFF2-40B4-BE49-F238E27FC236}">
                        <a16:creationId xmlns:a16="http://schemas.microsoft.com/office/drawing/2014/main" id="{6A1EBC05-BA7E-4907-B043-C61AD17E6A5F}"/>
                      </a:ext>
                    </a:extLst>
                  </p:cNvPr>
                  <p:cNvSpPr/>
                  <p:nvPr/>
                </p:nvSpPr>
                <p:spPr>
                  <a:xfrm>
                    <a:off x="481235" y="118662"/>
                    <a:ext cx="89647" cy="84525"/>
                  </a:xfrm>
                  <a:prstGeom prst="ellipse">
                    <a:avLst/>
                  </a:prstGeom>
                  <a:solidFill>
                    <a:srgbClr val="DBEBF3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1350"/>
                  </a:p>
                </p:txBody>
              </p:sp>
              <p:cxnSp>
                <p:nvCxnSpPr>
                  <p:cNvPr id="96" name="Connecteur droit 95">
                    <a:extLst>
                      <a:ext uri="{FF2B5EF4-FFF2-40B4-BE49-F238E27FC236}">
                        <a16:creationId xmlns:a16="http://schemas.microsoft.com/office/drawing/2014/main" id="{7BF6B0A4-70F0-469E-AFC0-D265A856119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79512" y="118662"/>
                    <a:ext cx="103505" cy="5969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sp>
                <p:nvSpPr>
                  <p:cNvPr id="97" name="Arc 96">
                    <a:extLst>
                      <a:ext uri="{FF2B5EF4-FFF2-40B4-BE49-F238E27FC236}">
                        <a16:creationId xmlns:a16="http://schemas.microsoft.com/office/drawing/2014/main" id="{7F0FA8D7-2FE8-45DB-84AE-42A2080EC2A0}"/>
                      </a:ext>
                    </a:extLst>
                  </p:cNvPr>
                  <p:cNvSpPr/>
                  <p:nvPr/>
                </p:nvSpPr>
                <p:spPr>
                  <a:xfrm rot="7594410">
                    <a:off x="449674" y="60545"/>
                    <a:ext cx="172720" cy="138430"/>
                  </a:xfrm>
                  <a:prstGeom prst="arc">
                    <a:avLst>
                      <a:gd name="adj1" fmla="val 16200000"/>
                      <a:gd name="adj2" fmla="val 1951016"/>
                    </a:avLst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1350"/>
                  </a:p>
                </p:txBody>
              </p:sp>
              <p:sp>
                <p:nvSpPr>
                  <p:cNvPr id="98" name="Rectangle : coins arrondis 97">
                    <a:extLst>
                      <a:ext uri="{FF2B5EF4-FFF2-40B4-BE49-F238E27FC236}">
                        <a16:creationId xmlns:a16="http://schemas.microsoft.com/office/drawing/2014/main" id="{45C3EB95-5F3D-43C8-BD63-DAA65CFB3BFA}"/>
                      </a:ext>
                    </a:extLst>
                  </p:cNvPr>
                  <p:cNvSpPr/>
                  <p:nvPr/>
                </p:nvSpPr>
                <p:spPr>
                  <a:xfrm rot="19544217" flipV="1">
                    <a:off x="536783" y="99078"/>
                    <a:ext cx="150447" cy="53103"/>
                  </a:xfrm>
                  <a:prstGeom prst="roundRect">
                    <a:avLst/>
                  </a:prstGeom>
                  <a:solidFill>
                    <a:srgbClr val="DBEBF3"/>
                  </a:solidFill>
                  <a:ln w="190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fr-FR" sz="1350"/>
                  </a:p>
                </p:txBody>
              </p:sp>
              <p:cxnSp>
                <p:nvCxnSpPr>
                  <p:cNvPr id="99" name="Connecteur droit 98">
                    <a:extLst>
                      <a:ext uri="{FF2B5EF4-FFF2-40B4-BE49-F238E27FC236}">
                        <a16:creationId xmlns:a16="http://schemas.microsoft.com/office/drawing/2014/main" id="{0FE029A7-BCAB-41F4-B57D-FAB2D110C09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83785" y="63114"/>
                    <a:ext cx="79394" cy="50228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pic>
                <p:nvPicPr>
                  <p:cNvPr id="100" name="Image 99" descr="Un Astronaute De Souris De Dessin Animé Sourire. Clip Art Libres De Droits  , Vecteurs Et Illustration. Image 44712685.">
                    <a:extLst>
                      <a:ext uri="{FF2B5EF4-FFF2-40B4-BE49-F238E27FC236}">
                        <a16:creationId xmlns:a16="http://schemas.microsoft.com/office/drawing/2014/main" id="{10AFBA72-39B1-40B8-915F-8295F5418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7199" t="94356" r="50824" b="521"/>
                  <a:stretch/>
                </p:blipFill>
                <p:spPr bwMode="auto">
                  <a:xfrm rot="14524903">
                    <a:off x="645386" y="47625"/>
                    <a:ext cx="261620" cy="16637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</p:grpSp>
          </p:grpSp>
          <p:sp>
            <p:nvSpPr>
              <p:cNvPr id="90" name="Arc 89">
                <a:extLst>
                  <a:ext uri="{FF2B5EF4-FFF2-40B4-BE49-F238E27FC236}">
                    <a16:creationId xmlns:a16="http://schemas.microsoft.com/office/drawing/2014/main" id="{8C62E154-02D1-4931-9B6D-B7526BFD3376}"/>
                  </a:ext>
                </a:extLst>
              </p:cNvPr>
              <p:cNvSpPr/>
              <p:nvPr/>
            </p:nvSpPr>
            <p:spPr>
              <a:xfrm rot="7594410">
                <a:off x="312587" y="1292122"/>
                <a:ext cx="172720" cy="138430"/>
              </a:xfrm>
              <a:prstGeom prst="arc">
                <a:avLst>
                  <a:gd name="adj1" fmla="val 16200000"/>
                  <a:gd name="adj2" fmla="val 1292825"/>
                </a:avLst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 sz="1350"/>
              </a:p>
            </p:txBody>
          </p:sp>
        </p:grp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02E9F42-9567-49B0-A43B-BAA5AC9BF946}"/>
                </a:ext>
              </a:extLst>
            </p:cNvPr>
            <p:cNvSpPr txBox="1"/>
            <p:nvPr/>
          </p:nvSpPr>
          <p:spPr>
            <a:xfrm>
              <a:off x="250648" y="706112"/>
              <a:ext cx="8700919" cy="184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2100" b="1" dirty="0"/>
                <a:t>5) </a:t>
              </a:r>
              <a:r>
                <a:rPr lang="fr-FR" sz="2100" b="1" dirty="0">
                  <a:sym typeface="Webdings" panose="05030102010509060703" pitchFamily="18" charset="2"/>
                </a:rPr>
                <a:t></a:t>
              </a:r>
              <a:r>
                <a:rPr lang="fr-FR" sz="2100" b="1" dirty="0"/>
                <a:t>Temps de la recherche : </a:t>
              </a:r>
              <a:r>
                <a:rPr lang="fr-FR" sz="2100" dirty="0"/>
                <a:t>Imagine que la souris qui est dans la boule en chute libre plie les jambes derrière elle, sans sauter.</a:t>
              </a:r>
            </a:p>
            <a:p>
              <a:r>
                <a:rPr lang="fr-FR" sz="2100" dirty="0"/>
                <a:t>Complète le dessin n°2.</a:t>
              </a:r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BB9AFC93-ECBB-472A-857C-0AE8178CDD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797" t="16727" r="41809" b="62848"/>
          <a:stretch/>
        </p:blipFill>
        <p:spPr>
          <a:xfrm>
            <a:off x="272689" y="2451064"/>
            <a:ext cx="4726065" cy="261590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5CECE8A-9E56-4324-AB72-0CD720F20521}"/>
              </a:ext>
            </a:extLst>
          </p:cNvPr>
          <p:cNvSpPr txBox="1"/>
          <p:nvPr/>
        </p:nvSpPr>
        <p:spPr>
          <a:xfrm>
            <a:off x="4962875" y="1770109"/>
            <a:ext cx="3470761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En observant la souris depuis la boule, que constates-tu ?</a:t>
            </a:r>
          </a:p>
          <a:p>
            <a:r>
              <a:rPr lang="fr-FR" b="1" dirty="0">
                <a:solidFill>
                  <a:srgbClr val="FF0000"/>
                </a:solidFill>
              </a:rPr>
              <a:t>Elle « flotte ».</a:t>
            </a:r>
          </a:p>
          <a:p>
            <a:r>
              <a:rPr lang="fr-FR" b="1" dirty="0">
                <a:solidFill>
                  <a:srgbClr val="FF0000"/>
                </a:solidFill>
              </a:rPr>
              <a:t>Elle est en impesanteur.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03121540-A832-4185-98A6-E538C1708376}"/>
              </a:ext>
            </a:extLst>
          </p:cNvPr>
          <p:cNvGrpSpPr/>
          <p:nvPr/>
        </p:nvGrpSpPr>
        <p:grpSpPr>
          <a:xfrm>
            <a:off x="221971" y="4717384"/>
            <a:ext cx="1703546" cy="710987"/>
            <a:chOff x="4379211" y="3249140"/>
            <a:chExt cx="1933568" cy="1061720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2EC3CFF0-CC6D-4FBD-AC85-D9BFEB942D1B}"/>
                </a:ext>
              </a:extLst>
            </p:cNvPr>
            <p:cNvGrpSpPr/>
            <p:nvPr/>
          </p:nvGrpSpPr>
          <p:grpSpPr>
            <a:xfrm>
              <a:off x="4379211" y="3249140"/>
              <a:ext cx="1933568" cy="1061720"/>
              <a:chOff x="4379211" y="3249140"/>
              <a:chExt cx="1933568" cy="106172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250CDB8-0AD2-4262-9E41-B6A77DFA3F22}"/>
                  </a:ext>
                </a:extLst>
              </p:cNvPr>
              <p:cNvSpPr/>
              <p:nvPr/>
            </p:nvSpPr>
            <p:spPr>
              <a:xfrm>
                <a:off x="4379213" y="3249140"/>
                <a:ext cx="1933550" cy="10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spcAft>
                    <a:spcPts val="446"/>
                  </a:spcAft>
                </a:pPr>
                <a:r>
                  <a:rPr lang="fr-FR" sz="825"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FB2D49A7-2C16-4E70-AB91-F789F6025C6C}"/>
                  </a:ext>
                </a:extLst>
              </p:cNvPr>
              <p:cNvGrpSpPr/>
              <p:nvPr/>
            </p:nvGrpSpPr>
            <p:grpSpPr>
              <a:xfrm>
                <a:off x="4379211" y="3249140"/>
                <a:ext cx="1933568" cy="1061720"/>
                <a:chOff x="4361888" y="3189007"/>
                <a:chExt cx="2160450" cy="1181971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B202E086-46CD-4116-BC41-EC680B368369}"/>
                    </a:ext>
                  </a:extLst>
                </p:cNvPr>
                <p:cNvSpPr/>
                <p:nvPr/>
              </p:nvSpPr>
              <p:spPr>
                <a:xfrm>
                  <a:off x="4361888" y="3189007"/>
                  <a:ext cx="2160450" cy="11819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pPr>
                    <a:spcAft>
                      <a:spcPts val="446"/>
                    </a:spcAft>
                  </a:pPr>
                  <a:r>
                    <a:rPr lang="fr-FR" sz="825">
                      <a:latin typeface="Arial" panose="020B0604020202020204" pitchFamily="34" charset="0"/>
                      <a:ea typeface="Arial" panose="020B0604020202020204" pitchFamily="34" charset="0"/>
                    </a:rPr>
                    <a:t> 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458EC1EC-82B7-43D3-8334-2E45750BACB8}"/>
                    </a:ext>
                  </a:extLst>
                </p:cNvPr>
                <p:cNvSpPr/>
                <p:nvPr/>
              </p:nvSpPr>
              <p:spPr>
                <a:xfrm>
                  <a:off x="4574740" y="3189007"/>
                  <a:ext cx="1542510" cy="11819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pPr>
                    <a:spcAft>
                      <a:spcPts val="446"/>
                    </a:spcAft>
                  </a:pPr>
                  <a:r>
                    <a:rPr lang="fr-FR" sz="825">
                      <a:latin typeface="Arial" panose="020B0604020202020204" pitchFamily="34" charset="0"/>
                      <a:ea typeface="Arial" panose="020B0604020202020204" pitchFamily="34" charset="0"/>
                    </a:rPr>
                    <a:t> </a:t>
                  </a:r>
                </a:p>
              </p:txBody>
            </p:sp>
          </p:grpSp>
        </p:grp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00501D51-230F-4FE3-9BB4-6E3E42B2BD47}"/>
              </a:ext>
            </a:extLst>
          </p:cNvPr>
          <p:cNvGrpSpPr/>
          <p:nvPr/>
        </p:nvGrpSpPr>
        <p:grpSpPr>
          <a:xfrm>
            <a:off x="5658136" y="3471978"/>
            <a:ext cx="3206890" cy="988122"/>
            <a:chOff x="8200606" y="5225630"/>
            <a:chExt cx="3412041" cy="874400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4D6E6BD6-7E6F-41D9-BE0B-C6A3BA9BF6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5557" t="28837" r="10462" b="65128"/>
            <a:stretch/>
          </p:blipFill>
          <p:spPr>
            <a:xfrm>
              <a:off x="8373344" y="5225630"/>
              <a:ext cx="3239303" cy="874400"/>
            </a:xfrm>
            <a:prstGeom prst="rect">
              <a:avLst/>
            </a:prstGeom>
          </p:spPr>
        </p:pic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E82E3F88-3902-4508-8282-968E17C928DF}"/>
                </a:ext>
              </a:extLst>
            </p:cNvPr>
            <p:cNvGrpSpPr/>
            <p:nvPr/>
          </p:nvGrpSpPr>
          <p:grpSpPr>
            <a:xfrm>
              <a:off x="8200606" y="5251723"/>
              <a:ext cx="1106658" cy="183825"/>
              <a:chOff x="8382563" y="2929641"/>
              <a:chExt cx="2555397" cy="804730"/>
            </a:xfrm>
          </p:grpSpPr>
          <p:pic>
            <p:nvPicPr>
              <p:cNvPr id="34" name="Shape 6">
                <a:extLst>
                  <a:ext uri="{FF2B5EF4-FFF2-40B4-BE49-F238E27FC236}">
                    <a16:creationId xmlns:a16="http://schemas.microsoft.com/office/drawing/2014/main" id="{D73A8DFD-5963-4EE6-B397-70615828A085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 t="17163" b="19222"/>
              <a:stretch/>
            </p:blipFill>
            <p:spPr>
              <a:xfrm>
                <a:off x="8382563" y="2929641"/>
                <a:ext cx="2005463" cy="667815"/>
              </a:xfrm>
              <a:prstGeom prst="rect">
                <a:avLst/>
              </a:prstGeom>
              <a:pattFill prst="horzBrick">
                <a:fgClr>
                  <a:schemeClr val="accent1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0EAF5AD-0452-456D-9397-6625B5A0EA35}"/>
                  </a:ext>
                </a:extLst>
              </p:cNvPr>
              <p:cNvSpPr/>
              <p:nvPr/>
            </p:nvSpPr>
            <p:spPr>
              <a:xfrm>
                <a:off x="8610795" y="2959679"/>
                <a:ext cx="2327165" cy="7746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no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533"/>
                  </a:spcAft>
                </a:pPr>
                <a:r>
                  <a:rPr lang="fr-FR" sz="45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Modèle         </a:t>
                </a:r>
                <a:r>
                  <a:rPr lang="fr-FR" sz="45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Modèle</a:t>
                </a:r>
                <a:endParaRPr lang="fr-FR" sz="450"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533"/>
                  </a:spcAft>
                </a:pPr>
                <a:r>
                  <a:rPr lang="fr-FR" sz="825" dirty="0">
                    <a:latin typeface="Arial" panose="020B0604020202020204" pitchFamily="34" charset="0"/>
                    <a:ea typeface="Arial" panose="020B0604020202020204" pitchFamily="34" charset="0"/>
                  </a:rPr>
                  <a:t> </a:t>
                </a:r>
              </a:p>
            </p:txBody>
          </p:sp>
        </p:grp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C830DDAB-91E6-7CCC-230F-AAFB39FA7D65}"/>
              </a:ext>
            </a:extLst>
          </p:cNvPr>
          <p:cNvSpPr txBox="1"/>
          <p:nvPr/>
        </p:nvSpPr>
        <p:spPr>
          <a:xfrm>
            <a:off x="111136" y="5047355"/>
            <a:ext cx="8643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/>
              <a:t>BILAN : </a:t>
            </a:r>
            <a:r>
              <a:rPr lang="fr-FR" sz="2400" dirty="0"/>
              <a:t>Un objet en impesanteur est soumis uniquement à la force gravitationnelle exercée par la Terre, il n’y a aucune action de contact qui s’exerce sur lui.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E3755E01-2B32-E6E6-F9A5-C9CBDD8F1261}"/>
              </a:ext>
            </a:extLst>
          </p:cNvPr>
          <p:cNvGrpSpPr/>
          <p:nvPr/>
        </p:nvGrpSpPr>
        <p:grpSpPr>
          <a:xfrm>
            <a:off x="0" y="0"/>
            <a:ext cx="9151483" cy="973877"/>
            <a:chOff x="0" y="0"/>
            <a:chExt cx="9151483" cy="973877"/>
          </a:xfrm>
        </p:grpSpPr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E7C64408-C8D8-7975-8C9F-AC87F418E427}"/>
                </a:ext>
              </a:extLst>
            </p:cNvPr>
            <p:cNvSpPr txBox="1"/>
            <p:nvPr/>
          </p:nvSpPr>
          <p:spPr>
            <a:xfrm>
              <a:off x="7483" y="142880"/>
              <a:ext cx="9144000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200"/>
              </a:lvl1pPr>
            </a:lstStyle>
            <a:p>
              <a:endParaRPr lang="fr-FR" sz="2400" dirty="0"/>
            </a:p>
            <a:p>
              <a:r>
                <a:rPr lang="fr-FR" sz="2400" dirty="0"/>
                <a:t>F- Gravitation, impesanteur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21E5DDE6-1FBF-EFC7-E303-835B7166D413}"/>
                </a:ext>
              </a:extLst>
            </p:cNvPr>
            <p:cNvSpPr txBox="1"/>
            <p:nvPr/>
          </p:nvSpPr>
          <p:spPr>
            <a:xfrm>
              <a:off x="0" y="0"/>
              <a:ext cx="9144000" cy="58477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200"/>
              </a:lvl1pPr>
            </a:lstStyle>
            <a:p>
              <a:r>
                <a:rPr lang="fr-FR" dirty="0"/>
                <a:t>4- Action, Force, Interaction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2623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57"/>
    </mc:Choice>
    <mc:Fallback xmlns="">
      <p:transition spd="slow" advTm="90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B70050EC-AE3B-4CAD-9F33-2519880DEE40}"/>
              </a:ext>
            </a:extLst>
          </p:cNvPr>
          <p:cNvSpPr txBox="1"/>
          <p:nvPr/>
        </p:nvSpPr>
        <p:spPr>
          <a:xfrm>
            <a:off x="33485" y="1071109"/>
            <a:ext cx="8865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L’impesanteur du cosmonaute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4C4FFBF-A53F-4E3E-AF33-7006FBE904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" t="50859" r="33208"/>
          <a:stretch/>
        </p:blipFill>
        <p:spPr bwMode="auto">
          <a:xfrm>
            <a:off x="6590918" y="1591330"/>
            <a:ext cx="2261235" cy="19139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0301FE8-D13C-437C-B91C-8C308E9D17C2}"/>
              </a:ext>
            </a:extLst>
          </p:cNvPr>
          <p:cNvSpPr txBox="1"/>
          <p:nvPr/>
        </p:nvSpPr>
        <p:spPr>
          <a:xfrm>
            <a:off x="33485" y="1600266"/>
            <a:ext cx="8586788" cy="2739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       « Monde des objets » :</a:t>
            </a:r>
          </a:p>
          <a:p>
            <a:r>
              <a:rPr lang="fr-FR" sz="2400" dirty="0"/>
              <a:t>Comparer avec « la souris dans la boule ».</a:t>
            </a:r>
          </a:p>
          <a:p>
            <a:pPr>
              <a:lnSpc>
                <a:spcPts val="3825"/>
              </a:lnSpc>
            </a:pPr>
            <a:r>
              <a:rPr lang="fr-FR" sz="2400" dirty="0">
                <a:sym typeface="Wingdings" panose="05000000000000000000" pitchFamily="2" charset="2"/>
              </a:rPr>
              <a:t> </a:t>
            </a:r>
            <a:r>
              <a:rPr lang="fr-FR" sz="2400" dirty="0"/>
              <a:t>1) Où est située la caméra ?</a:t>
            </a:r>
          </a:p>
          <a:p>
            <a:pPr>
              <a:lnSpc>
                <a:spcPts val="3825"/>
              </a:lnSpc>
            </a:pPr>
            <a:r>
              <a:rPr lang="fr-FR" sz="2400" dirty="0">
                <a:sym typeface="Wingdings" panose="05000000000000000000" pitchFamily="2" charset="2"/>
              </a:rPr>
              <a:t> </a:t>
            </a:r>
            <a:r>
              <a:rPr lang="fr-FR" sz="2400" dirty="0"/>
              <a:t>2) Décris T. Pesquet.</a:t>
            </a:r>
          </a:p>
          <a:p>
            <a:pPr>
              <a:lnSpc>
                <a:spcPts val="3825"/>
              </a:lnSpc>
            </a:pPr>
            <a:r>
              <a:rPr lang="fr-FR" sz="2400" dirty="0">
                <a:sym typeface="Wingdings" panose="05000000000000000000" pitchFamily="2" charset="2"/>
              </a:rPr>
              <a:t> </a:t>
            </a:r>
            <a:r>
              <a:rPr lang="fr-FR" sz="2400" dirty="0"/>
              <a:t>3) Les mouvements T. Pesquet (80kg)  et l’ISS (420t)  sont-ils </a:t>
            </a:r>
          </a:p>
          <a:p>
            <a:pPr>
              <a:lnSpc>
                <a:spcPts val="3825"/>
              </a:lnSpc>
            </a:pPr>
            <a:r>
              <a:rPr lang="fr-FR" sz="2400" dirty="0"/>
              <a:t>identiques quand on les observe depuis la Terre ?</a:t>
            </a:r>
          </a:p>
        </p:txBody>
      </p:sp>
      <p:pic>
        <p:nvPicPr>
          <p:cNvPr id="17" name="image1.png">
            <a:extLst>
              <a:ext uri="{FF2B5EF4-FFF2-40B4-BE49-F238E27FC236}">
                <a16:creationId xmlns:a16="http://schemas.microsoft.com/office/drawing/2014/main" id="{CB00D2B6-9B95-48D9-B130-AAEE71D6C3CE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278606" y="1559835"/>
            <a:ext cx="338376" cy="398168"/>
          </a:xfrm>
          <a:prstGeom prst="rect">
            <a:avLst/>
          </a:prstGeom>
          <a:ln/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AB07BD9E-63DF-410F-B1F8-9673FCC9AC02}"/>
              </a:ext>
            </a:extLst>
          </p:cNvPr>
          <p:cNvGrpSpPr/>
          <p:nvPr/>
        </p:nvGrpSpPr>
        <p:grpSpPr>
          <a:xfrm>
            <a:off x="7666813" y="3937790"/>
            <a:ext cx="1518165" cy="1632467"/>
            <a:chOff x="4247583" y="805958"/>
            <a:chExt cx="2299149" cy="2396456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720905D4-6D7A-4634-89D9-A34C6C041A51}"/>
                </a:ext>
              </a:extLst>
            </p:cNvPr>
            <p:cNvGrpSpPr/>
            <p:nvPr/>
          </p:nvGrpSpPr>
          <p:grpSpPr>
            <a:xfrm>
              <a:off x="4269647" y="805958"/>
              <a:ext cx="2255801" cy="2024250"/>
              <a:chOff x="5006989" y="3550111"/>
              <a:chExt cx="2255801" cy="2024250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473E8859-696B-4102-ADD4-C8D16E9BCAEE}"/>
                  </a:ext>
                </a:extLst>
              </p:cNvPr>
              <p:cNvSpPr/>
              <p:nvPr/>
            </p:nvSpPr>
            <p:spPr>
              <a:xfrm>
                <a:off x="5006989" y="3550111"/>
                <a:ext cx="2255801" cy="2024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286CFE0B-49F0-4DD6-B4D6-30E46E4627B1}"/>
                  </a:ext>
                </a:extLst>
              </p:cNvPr>
              <p:cNvGrpSpPr/>
              <p:nvPr/>
            </p:nvGrpSpPr>
            <p:grpSpPr>
              <a:xfrm>
                <a:off x="5684355" y="3920466"/>
                <a:ext cx="900291" cy="1164335"/>
                <a:chOff x="0" y="0"/>
                <a:chExt cx="968375" cy="1507841"/>
              </a:xfrm>
            </p:grpSpPr>
            <p:grpSp>
              <p:nvGrpSpPr>
                <p:cNvPr id="26" name="Groupe 25">
                  <a:extLst>
                    <a:ext uri="{FF2B5EF4-FFF2-40B4-BE49-F238E27FC236}">
                      <a16:creationId xmlns:a16="http://schemas.microsoft.com/office/drawing/2014/main" id="{50DDA122-09E6-4C07-87A9-1B9EEFFFBEA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968375" cy="1507841"/>
                  <a:chOff x="0" y="0"/>
                  <a:chExt cx="968375" cy="1507841"/>
                </a:xfrm>
              </p:grpSpPr>
              <p:pic>
                <p:nvPicPr>
                  <p:cNvPr id="28" name="Shape 318" descr="Souriant Astronaute De Dessin Animé Souris Vecteurs libres de droits et  plus d&amp;#39;images vectorielles de 2015 - iStock">
                    <a:extLst>
                      <a:ext uri="{FF2B5EF4-FFF2-40B4-BE49-F238E27FC236}">
                        <a16:creationId xmlns:a16="http://schemas.microsoft.com/office/drawing/2014/main" id="{ABD558E2-09DF-435B-8FD7-2368252FA125}"/>
                      </a:ext>
                    </a:extLst>
                  </p:cNvPr>
                  <p:cNvPicPr/>
                  <p:nvPr/>
                </p:nvPicPr>
                <p:blipFill rotWithShape="1">
                  <a:blip r:embed="rId7">
                    <a:alphaModFix/>
                  </a:blip>
                  <a:srcRect/>
                  <a:stretch/>
                </p:blipFill>
                <p:spPr>
                  <a:xfrm>
                    <a:off x="102550" y="0"/>
                    <a:ext cx="698500" cy="7315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" name="Image 28" descr="Un Astronaute De Souris De Dessin Animé Sourire. Clip Art Libres De Droits  , Vecteurs Et Illustration. Image 44712685.">
                    <a:extLst>
                      <a:ext uri="{FF2B5EF4-FFF2-40B4-BE49-F238E27FC236}">
                        <a16:creationId xmlns:a16="http://schemas.microsoft.com/office/drawing/2014/main" id="{630B5780-7A78-434B-A62F-752413A6CA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972" t="68992" r="19003" b="9411"/>
                  <a:stretch/>
                </p:blipFill>
                <p:spPr bwMode="auto">
                  <a:xfrm>
                    <a:off x="0" y="561886"/>
                    <a:ext cx="968375" cy="8515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grpSp>
                <p:nvGrpSpPr>
                  <p:cNvPr id="30" name="Groupe 29">
                    <a:extLst>
                      <a:ext uri="{FF2B5EF4-FFF2-40B4-BE49-F238E27FC236}">
                        <a16:creationId xmlns:a16="http://schemas.microsoft.com/office/drawing/2014/main" id="{CB3D9950-319A-4D1C-BC6E-DC967BC86E5B}"/>
                      </a:ext>
                    </a:extLst>
                  </p:cNvPr>
                  <p:cNvGrpSpPr/>
                  <p:nvPr/>
                </p:nvGrpSpPr>
                <p:grpSpPr>
                  <a:xfrm>
                    <a:off x="52877" y="1221693"/>
                    <a:ext cx="859381" cy="286148"/>
                    <a:chOff x="0" y="0"/>
                    <a:chExt cx="859381" cy="286148"/>
                  </a:xfrm>
                </p:grpSpPr>
                <p:grpSp>
                  <p:nvGrpSpPr>
                    <p:cNvPr id="31" name="Groupe 30">
                      <a:extLst>
                        <a:ext uri="{FF2B5EF4-FFF2-40B4-BE49-F238E27FC236}">
                          <a16:creationId xmlns:a16="http://schemas.microsoft.com/office/drawing/2014/main" id="{63298D11-A7D4-42BB-9E37-1B9360F923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2938"/>
                      <a:ext cx="378235" cy="283210"/>
                      <a:chOff x="0" y="0"/>
                      <a:chExt cx="378235" cy="283210"/>
                    </a:xfrm>
                  </p:grpSpPr>
                  <p:pic>
                    <p:nvPicPr>
                      <p:cNvPr id="38" name="Image 37" descr="Un Astronaute De Souris De Dessin Animé Sourire. Clip Art Libres De Droits  , Vecteurs Et Illustration. Image 44712685.">
                        <a:extLst>
                          <a:ext uri="{FF2B5EF4-FFF2-40B4-BE49-F238E27FC236}">
                            <a16:creationId xmlns:a16="http://schemas.microsoft.com/office/drawing/2014/main" id="{90486B89-56B8-4576-8B08-0EB1018E459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0293" t="94094" r="27730" b="783"/>
                      <a:stretch/>
                    </p:blipFill>
                    <p:spPr bwMode="auto">
                      <a:xfrm rot="6965161">
                        <a:off x="-58102" y="58102"/>
                        <a:ext cx="283210" cy="167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53640926-AAD7-44D8-BBD7-CCE9431645EC}">
                          <a14:shadowObscured xmlns:a14="http://schemas.microsoft.com/office/drawing/2010/main"/>
                        </a:ext>
                      </a:extLst>
                    </p:spPr>
                  </p:pic>
                  <p:cxnSp>
                    <p:nvCxnSpPr>
                      <p:cNvPr id="39" name="Connecteur droit 38">
                        <a:extLst>
                          <a:ext uri="{FF2B5EF4-FFF2-40B4-BE49-F238E27FC236}">
                            <a16:creationId xmlns:a16="http://schemas.microsoft.com/office/drawing/2014/main" id="{FF581579-2A62-4751-8449-0CE4A07A127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73220" y="133818"/>
                        <a:ext cx="97331" cy="52395"/>
                      </a:xfrm>
                      <a:prstGeom prst="line">
                        <a:avLst/>
                      </a:prstGeom>
                      <a:ln w="12700"/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Connecteur droit 39">
                        <a:extLst>
                          <a:ext uri="{FF2B5EF4-FFF2-40B4-BE49-F238E27FC236}">
                            <a16:creationId xmlns:a16="http://schemas.microsoft.com/office/drawing/2014/main" id="{5B47FE99-62C4-4150-8F7F-8755D8294B03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73220" y="56906"/>
                        <a:ext cx="97331" cy="52395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ysClr val="windowText" lastClr="000000"/>
                        </a:solidFill>
                        <a:prstDash val="solid"/>
                        <a:miter lim="800000"/>
                      </a:ln>
                      <a:effectLst/>
                    </p:spPr>
                  </p:cxnSp>
                  <p:sp>
                    <p:nvSpPr>
                      <p:cNvPr id="41" name="Rectangle : coins arrondis 40">
                        <a:extLst>
                          <a:ext uri="{FF2B5EF4-FFF2-40B4-BE49-F238E27FC236}">
                            <a16:creationId xmlns:a16="http://schemas.microsoft.com/office/drawing/2014/main" id="{F29A0AF8-7B2D-4D31-8179-EF3E9A10E3BD}"/>
                          </a:ext>
                        </a:extLst>
                      </p:cNvPr>
                      <p:cNvSpPr/>
                      <p:nvPr/>
                    </p:nvSpPr>
                    <p:spPr>
                      <a:xfrm rot="1685306" flipV="1">
                        <a:off x="170905" y="107825"/>
                        <a:ext cx="150447" cy="53103"/>
                      </a:xfrm>
                      <a:prstGeom prst="roundRect">
                        <a:avLst/>
                      </a:prstGeom>
                      <a:solidFill>
                        <a:srgbClr val="DBEBF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fr-FR" sz="1350"/>
                      </a:p>
                    </p:txBody>
                  </p:sp>
                  <p:sp>
                    <p:nvSpPr>
                      <p:cNvPr id="42" name="Ellipse 41">
                        <a:extLst>
                          <a:ext uri="{FF2B5EF4-FFF2-40B4-BE49-F238E27FC236}">
                            <a16:creationId xmlns:a16="http://schemas.microsoft.com/office/drawing/2014/main" id="{AB69A142-5A19-4AD1-88C8-FBAEA4702B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8588" y="127409"/>
                        <a:ext cx="89647" cy="84525"/>
                      </a:xfrm>
                      <a:prstGeom prst="ellipse">
                        <a:avLst/>
                      </a:prstGeom>
                      <a:solidFill>
                        <a:srgbClr val="DBEBF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fr-FR" sz="1350"/>
                      </a:p>
                    </p:txBody>
                  </p:sp>
                </p:grpSp>
                <p:sp>
                  <p:nvSpPr>
                    <p:cNvPr id="32" name="Ellipse 31">
                      <a:extLst>
                        <a:ext uri="{FF2B5EF4-FFF2-40B4-BE49-F238E27FC236}">
                          <a16:creationId xmlns:a16="http://schemas.microsoft.com/office/drawing/2014/main" id="{F6E005F3-0186-4D15-A8BB-CE3064E84C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1235" y="118662"/>
                      <a:ext cx="89647" cy="84525"/>
                    </a:xfrm>
                    <a:prstGeom prst="ellipse">
                      <a:avLst/>
                    </a:prstGeom>
                    <a:solidFill>
                      <a:srgbClr val="DBEBF3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 sz="1350"/>
                    </a:p>
                  </p:txBody>
                </p:sp>
                <p:cxnSp>
                  <p:nvCxnSpPr>
                    <p:cNvPr id="33" name="Connecteur droit 32">
                      <a:extLst>
                        <a:ext uri="{FF2B5EF4-FFF2-40B4-BE49-F238E27FC236}">
                          <a16:creationId xmlns:a16="http://schemas.microsoft.com/office/drawing/2014/main" id="{161DCBB8-4A7D-43AD-AA54-511C5787A8B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79512" y="118662"/>
                      <a:ext cx="103505" cy="5969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sp>
                  <p:nvSpPr>
                    <p:cNvPr id="34" name="Arc 33">
                      <a:extLst>
                        <a:ext uri="{FF2B5EF4-FFF2-40B4-BE49-F238E27FC236}">
                          <a16:creationId xmlns:a16="http://schemas.microsoft.com/office/drawing/2014/main" id="{BDBC0CF6-264F-4544-8193-023970BF262A}"/>
                        </a:ext>
                      </a:extLst>
                    </p:cNvPr>
                    <p:cNvSpPr/>
                    <p:nvPr/>
                  </p:nvSpPr>
                  <p:spPr>
                    <a:xfrm rot="7594410">
                      <a:off x="449674" y="60545"/>
                      <a:ext cx="172720" cy="138430"/>
                    </a:xfrm>
                    <a:prstGeom prst="arc">
                      <a:avLst>
                        <a:gd name="adj1" fmla="val 16200000"/>
                        <a:gd name="adj2" fmla="val 1951016"/>
                      </a:avLst>
                    </a:prstGeom>
                    <a:ln w="19050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 sz="1350"/>
                    </a:p>
                  </p:txBody>
                </p:sp>
                <p:sp>
                  <p:nvSpPr>
                    <p:cNvPr id="35" name="Rectangle : coins arrondis 34">
                      <a:extLst>
                        <a:ext uri="{FF2B5EF4-FFF2-40B4-BE49-F238E27FC236}">
                          <a16:creationId xmlns:a16="http://schemas.microsoft.com/office/drawing/2014/main" id="{543E4023-F814-4646-9637-28D1E0AC6D64}"/>
                        </a:ext>
                      </a:extLst>
                    </p:cNvPr>
                    <p:cNvSpPr/>
                    <p:nvPr/>
                  </p:nvSpPr>
                  <p:spPr>
                    <a:xfrm rot="19544217" flipV="1">
                      <a:off x="536783" y="99078"/>
                      <a:ext cx="150447" cy="53103"/>
                    </a:xfrm>
                    <a:prstGeom prst="roundRect">
                      <a:avLst/>
                    </a:prstGeom>
                    <a:solidFill>
                      <a:srgbClr val="DBEBF3"/>
                    </a:solidFill>
                    <a:ln w="1905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fr-FR" sz="1350"/>
                    </a:p>
                  </p:txBody>
                </p:sp>
                <p:cxnSp>
                  <p:nvCxnSpPr>
                    <p:cNvPr id="36" name="Connecteur droit 35">
                      <a:extLst>
                        <a:ext uri="{FF2B5EF4-FFF2-40B4-BE49-F238E27FC236}">
                          <a16:creationId xmlns:a16="http://schemas.microsoft.com/office/drawing/2014/main" id="{CDED9791-A0E1-4380-8CDA-7EECD5D6CD1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83785" y="63114"/>
                      <a:ext cx="79394" cy="50228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pic>
                  <p:nvPicPr>
                    <p:cNvPr id="37" name="Image 36" descr="Un Astronaute De Souris De Dessin Animé Sourire. Clip Art Libres De Droits  , Vecteurs Et Illustration. Image 44712685.">
                      <a:extLst>
                        <a:ext uri="{FF2B5EF4-FFF2-40B4-BE49-F238E27FC236}">
                          <a16:creationId xmlns:a16="http://schemas.microsoft.com/office/drawing/2014/main" id="{1F162F86-19AD-44D7-8362-92C4349EE7E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7199" t="94356" r="50824" b="521"/>
                    <a:stretch/>
                  </p:blipFill>
                  <p:spPr bwMode="auto">
                    <a:xfrm rot="14524903">
                      <a:off x="645386" y="47625"/>
                      <a:ext cx="261620" cy="16637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</p:grpSp>
            </p:grpSp>
            <p:sp>
              <p:nvSpPr>
                <p:cNvPr id="27" name="Arc 26">
                  <a:extLst>
                    <a:ext uri="{FF2B5EF4-FFF2-40B4-BE49-F238E27FC236}">
                      <a16:creationId xmlns:a16="http://schemas.microsoft.com/office/drawing/2014/main" id="{F10C2AC4-80B2-444B-95E1-63497ED79CF3}"/>
                    </a:ext>
                  </a:extLst>
                </p:cNvPr>
                <p:cNvSpPr/>
                <p:nvPr/>
              </p:nvSpPr>
              <p:spPr>
                <a:xfrm rot="7594410">
                  <a:off x="312587" y="1292122"/>
                  <a:ext cx="172720" cy="138430"/>
                </a:xfrm>
                <a:prstGeom prst="arc">
                  <a:avLst>
                    <a:gd name="adj1" fmla="val 16200000"/>
                    <a:gd name="adj2" fmla="val 1292825"/>
                  </a:avLst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fr-FR" sz="1350"/>
                </a:p>
              </p:txBody>
            </p:sp>
          </p:grp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44D6658D-70C6-42B1-B2AF-262D1B4380F0}"/>
                </a:ext>
              </a:extLst>
            </p:cNvPr>
            <p:cNvGrpSpPr/>
            <p:nvPr/>
          </p:nvGrpSpPr>
          <p:grpSpPr>
            <a:xfrm>
              <a:off x="4247583" y="821399"/>
              <a:ext cx="2299149" cy="2381015"/>
              <a:chOff x="-48216" y="-175938"/>
              <a:chExt cx="1651000" cy="1826958"/>
            </a:xfrm>
          </p:grpSpPr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57CB3DBD-91C3-48E1-A1BB-EA455F874BE8}"/>
                  </a:ext>
                </a:extLst>
              </p:cNvPr>
              <p:cNvSpPr/>
              <p:nvPr/>
            </p:nvSpPr>
            <p:spPr>
              <a:xfrm>
                <a:off x="-48216" y="-175938"/>
                <a:ext cx="1651000" cy="1553210"/>
              </a:xfrm>
              <a:prstGeom prst="ellipse">
                <a:avLst/>
              </a:prstGeom>
              <a:solidFill>
                <a:srgbClr val="F79646">
                  <a:alpha val="47843"/>
                </a:srgbClr>
              </a:solidFill>
              <a:ln w="25400" cap="flat" cmpd="sng">
                <a:solidFill>
                  <a:srgbClr val="D9959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spcAft>
                    <a:spcPts val="446"/>
                  </a:spcAft>
                </a:pPr>
                <a:r>
                  <a:rPr lang="fr-FR" sz="825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23" name="Zone de texte 70">
                <a:extLst>
                  <a:ext uri="{FF2B5EF4-FFF2-40B4-BE49-F238E27FC236}">
                    <a16:creationId xmlns:a16="http://schemas.microsoft.com/office/drawing/2014/main" id="{6D4B2F78-B1F0-41D6-A90B-4DA9E866977F}"/>
                  </a:ext>
                </a:extLst>
              </p:cNvPr>
              <p:cNvSpPr txBox="1"/>
              <p:nvPr/>
            </p:nvSpPr>
            <p:spPr>
              <a:xfrm>
                <a:off x="351614" y="1397079"/>
                <a:ext cx="918001" cy="253941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solidFill>
                  <a:prstClr val="black"/>
                </a:solidFill>
              </a:ln>
            </p:spPr>
            <p:txBody>
              <a:bodyPr rot="0" spcFirstLastPara="0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>
                  <a:spcAft>
                    <a:spcPts val="446"/>
                  </a:spcAft>
                </a:pPr>
                <a:r>
                  <a:rPr lang="fr-FR" sz="825">
                    <a:latin typeface="Arial" panose="020B0604020202020204" pitchFamily="34" charset="0"/>
                    <a:ea typeface="Times New Roman" panose="02020603050405020304" pitchFamily="18" charset="0"/>
                  </a:rPr>
                  <a:t>Dessin n°2</a:t>
                </a:r>
              </a:p>
            </p:txBody>
          </p:sp>
        </p:grp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30B75AF1-5F3B-4164-A6E2-179AA10A2B45}"/>
              </a:ext>
            </a:extLst>
          </p:cNvPr>
          <p:cNvGrpSpPr/>
          <p:nvPr/>
        </p:nvGrpSpPr>
        <p:grpSpPr>
          <a:xfrm>
            <a:off x="4466183" y="4588994"/>
            <a:ext cx="2553692" cy="628686"/>
            <a:chOff x="4440297" y="3539336"/>
            <a:chExt cx="2060271" cy="481329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56919BDE-9806-4280-AD9F-C880DD6CB487}"/>
                </a:ext>
              </a:extLst>
            </p:cNvPr>
            <p:cNvGrpSpPr/>
            <p:nvPr/>
          </p:nvGrpSpPr>
          <p:grpSpPr>
            <a:xfrm>
              <a:off x="4440297" y="3539336"/>
              <a:ext cx="2060271" cy="481329"/>
              <a:chOff x="4440297" y="3539336"/>
              <a:chExt cx="2060271" cy="481329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64BF8D6E-71C5-472D-B9BE-2390D56E63B7}"/>
                  </a:ext>
                </a:extLst>
              </p:cNvPr>
              <p:cNvSpPr/>
              <p:nvPr/>
            </p:nvSpPr>
            <p:spPr>
              <a:xfrm>
                <a:off x="4440297" y="3539336"/>
                <a:ext cx="1811400" cy="481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spcAft>
                    <a:spcPts val="446"/>
                  </a:spcAft>
                </a:pPr>
                <a:r>
                  <a:rPr lang="fr-FR" sz="825"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grpSp>
            <p:nvGrpSpPr>
              <p:cNvPr id="49" name="Groupe 48">
                <a:extLst>
                  <a:ext uri="{FF2B5EF4-FFF2-40B4-BE49-F238E27FC236}">
                    <a16:creationId xmlns:a16="http://schemas.microsoft.com/office/drawing/2014/main" id="{10904829-157A-419E-A320-01E1F041FBBC}"/>
                  </a:ext>
                </a:extLst>
              </p:cNvPr>
              <p:cNvGrpSpPr/>
              <p:nvPr/>
            </p:nvGrpSpPr>
            <p:grpSpPr>
              <a:xfrm>
                <a:off x="4440297" y="3539336"/>
                <a:ext cx="2060271" cy="481329"/>
                <a:chOff x="4440297" y="3539336"/>
                <a:chExt cx="2060271" cy="481329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099618E3-65CB-46E2-9380-25EECBB443AA}"/>
                    </a:ext>
                  </a:extLst>
                </p:cNvPr>
                <p:cNvSpPr/>
                <p:nvPr/>
              </p:nvSpPr>
              <p:spPr>
                <a:xfrm>
                  <a:off x="4440297" y="3539336"/>
                  <a:ext cx="1811400" cy="48132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pPr>
                    <a:spcAft>
                      <a:spcPts val="446"/>
                    </a:spcAft>
                  </a:pPr>
                  <a:r>
                    <a:rPr lang="fr-FR" sz="825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 </a:t>
                  </a:r>
                </a:p>
              </p:txBody>
            </p:sp>
            <p:grpSp>
              <p:nvGrpSpPr>
                <p:cNvPr id="51" name="Groupe 50">
                  <a:extLst>
                    <a:ext uri="{FF2B5EF4-FFF2-40B4-BE49-F238E27FC236}">
                      <a16:creationId xmlns:a16="http://schemas.microsoft.com/office/drawing/2014/main" id="{E6B21451-C3C2-45AF-A81D-2B37B86943EB}"/>
                    </a:ext>
                  </a:extLst>
                </p:cNvPr>
                <p:cNvGrpSpPr/>
                <p:nvPr/>
              </p:nvGrpSpPr>
              <p:grpSpPr>
                <a:xfrm>
                  <a:off x="4440297" y="3539336"/>
                  <a:ext cx="2060271" cy="481329"/>
                  <a:chOff x="-492415" y="51119"/>
                  <a:chExt cx="1768947" cy="375051"/>
                </a:xfrm>
              </p:grpSpPr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67E9F527-9F3E-4D14-988E-60F63E956C71}"/>
                      </a:ext>
                    </a:extLst>
                  </p:cNvPr>
                  <p:cNvSpPr/>
                  <p:nvPr/>
                </p:nvSpPr>
                <p:spPr>
                  <a:xfrm>
                    <a:off x="-492415" y="51119"/>
                    <a:ext cx="1555250" cy="3750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68569" tIns="68569" rIns="68569" bIns="68569" anchor="ctr" anchorCtr="0">
                    <a:noAutofit/>
                  </a:bodyPr>
                  <a:lstStyle/>
                  <a:p>
                    <a:pPr>
                      <a:spcAft>
                        <a:spcPts val="446"/>
                      </a:spcAft>
                    </a:pPr>
                    <a:r>
                      <a:rPr lang="fr-FR" sz="825"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 </a:t>
                    </a:r>
                  </a:p>
                </p:txBody>
              </p:sp>
              <p:grpSp>
                <p:nvGrpSpPr>
                  <p:cNvPr id="53" name="Groupe 52">
                    <a:extLst>
                      <a:ext uri="{FF2B5EF4-FFF2-40B4-BE49-F238E27FC236}">
                        <a16:creationId xmlns:a16="http://schemas.microsoft.com/office/drawing/2014/main" id="{FB82415A-DCC7-414B-98EA-1C64CB59E9D8}"/>
                      </a:ext>
                    </a:extLst>
                  </p:cNvPr>
                  <p:cNvGrpSpPr/>
                  <p:nvPr/>
                </p:nvGrpSpPr>
                <p:grpSpPr>
                  <a:xfrm>
                    <a:off x="-492414" y="114347"/>
                    <a:ext cx="1768946" cy="311823"/>
                    <a:chOff x="-382746" y="114347"/>
                    <a:chExt cx="1769219" cy="311823"/>
                  </a:xfrm>
                </p:grpSpPr>
                <p:sp>
                  <p:nvSpPr>
                    <p:cNvPr id="55" name="Ellipse 54">
                      <a:extLst>
                        <a:ext uri="{FF2B5EF4-FFF2-40B4-BE49-F238E27FC236}">
                          <a16:creationId xmlns:a16="http://schemas.microsoft.com/office/drawing/2014/main" id="{A6852633-27D8-40ED-BFBC-FE2796CCF1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4830" y="114347"/>
                      <a:ext cx="961643" cy="24951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algn="ctr">
                        <a:spcAft>
                          <a:spcPts val="446"/>
                        </a:spcAft>
                      </a:pPr>
                      <a:r>
                        <a:rPr lang="fr-FR" sz="1050" b="1" u="sng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T. Pesquet</a:t>
                      </a:r>
                    </a:p>
                  </p:txBody>
                </p:sp>
                <p:sp>
                  <p:nvSpPr>
                    <p:cNvPr id="56" name="Ellipse 55">
                      <a:extLst>
                        <a:ext uri="{FF2B5EF4-FFF2-40B4-BE49-F238E27FC236}">
                          <a16:creationId xmlns:a16="http://schemas.microsoft.com/office/drawing/2014/main" id="{079B1573-A465-447A-AD88-CCBFA0ADF1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82746" y="186525"/>
                      <a:ext cx="660065" cy="23964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2857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algn="ctr">
                        <a:spcAft>
                          <a:spcPts val="446"/>
                        </a:spcAft>
                      </a:pPr>
                      <a:r>
                        <a:rPr lang="fr-FR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La Terre</a:t>
                      </a:r>
                      <a:endParaRPr lang="fr-FR" sz="1200" dirty="0"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p:txBody>
                </p:sp>
              </p:grpSp>
              <p:cxnSp>
                <p:nvCxnSpPr>
                  <p:cNvPr id="54" name="Connecteur droit avec flèche 53">
                    <a:extLst>
                      <a:ext uri="{FF2B5EF4-FFF2-40B4-BE49-F238E27FC236}">
                        <a16:creationId xmlns:a16="http://schemas.microsoft.com/office/drawing/2014/main" id="{DD374D60-056B-4BB4-A950-306A1978419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5098" y="226841"/>
                    <a:ext cx="433209" cy="45965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FF0000"/>
                    </a:solidFill>
                    <a:prstDash val="dash"/>
                    <a:round/>
                    <a:headEnd type="stealth" w="med" len="med"/>
                    <a:tailEnd type="stealth" w="med" len="med"/>
                  </a:ln>
                </p:spPr>
              </p:cxnSp>
            </p:grpSp>
          </p:grpSp>
        </p:grpSp>
      </p:grpSp>
      <p:pic>
        <p:nvPicPr>
          <p:cNvPr id="2050" name="image1.png">
            <a:extLst>
              <a:ext uri="{FF2B5EF4-FFF2-40B4-BE49-F238E27FC236}">
                <a16:creationId xmlns:a16="http://schemas.microsoft.com/office/drawing/2014/main" id="{32A522F0-C116-4506-B795-9D7FC64FC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-1926432"/>
            <a:ext cx="119063" cy="15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35976E0-53BE-45CF-9E43-4C1A95C59C71}"/>
              </a:ext>
            </a:extLst>
          </p:cNvPr>
          <p:cNvGrpSpPr/>
          <p:nvPr/>
        </p:nvGrpSpPr>
        <p:grpSpPr>
          <a:xfrm>
            <a:off x="57150" y="4568278"/>
            <a:ext cx="5838984" cy="461665"/>
            <a:chOff x="76200" y="4948039"/>
            <a:chExt cx="7785311" cy="615553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7BE4A33C-B3E5-4FCD-9CD1-801C755FA521}"/>
                </a:ext>
              </a:extLst>
            </p:cNvPr>
            <p:cNvGrpSpPr/>
            <p:nvPr/>
          </p:nvGrpSpPr>
          <p:grpSpPr>
            <a:xfrm>
              <a:off x="76200" y="5186336"/>
              <a:ext cx="1186773" cy="325564"/>
              <a:chOff x="310312" y="-109451"/>
              <a:chExt cx="2085951" cy="254630"/>
            </a:xfrm>
          </p:grpSpPr>
          <p:pic>
            <p:nvPicPr>
              <p:cNvPr id="44" name="Shape 114">
                <a:extLst>
                  <a:ext uri="{FF2B5EF4-FFF2-40B4-BE49-F238E27FC236}">
                    <a16:creationId xmlns:a16="http://schemas.microsoft.com/office/drawing/2014/main" id="{06D035A0-32A0-4FF1-98CA-23BD280D9723}"/>
                  </a:ext>
                </a:extLst>
              </p:cNvPr>
              <p:cNvPicPr/>
              <p:nvPr/>
            </p:nvPicPr>
            <p:blipFill rotWithShape="1">
              <a:blip r:embed="rId11">
                <a:alphaModFix/>
              </a:blip>
              <a:srcRect l="-2" t="16576" r="46" b="16905"/>
              <a:stretch/>
            </p:blipFill>
            <p:spPr>
              <a:xfrm>
                <a:off x="310312" y="-109451"/>
                <a:ext cx="2085951" cy="25463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39BACA1-A3C8-4C3B-B2E6-990B2E389025}"/>
                  </a:ext>
                </a:extLst>
              </p:cNvPr>
              <p:cNvSpPr/>
              <p:nvPr/>
            </p:nvSpPr>
            <p:spPr>
              <a:xfrm>
                <a:off x="370087" y="-73735"/>
                <a:ext cx="1966407" cy="1758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noAutofit/>
              </a:bodyPr>
              <a:lstStyle/>
              <a:p>
                <a:pPr algn="just">
                  <a:spcAft>
                    <a:spcPts val="446"/>
                  </a:spcAft>
                </a:pPr>
                <a:r>
                  <a:rPr lang="fr-FR" sz="6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Modèle         </a:t>
                </a:r>
                <a:r>
                  <a:rPr lang="fr-FR" sz="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Modèle</a:t>
                </a:r>
                <a:endParaRPr lang="fr-FR" sz="600" dirty="0"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  <a:p>
                <a:pPr algn="just">
                  <a:spcAft>
                    <a:spcPts val="446"/>
                  </a:spcAft>
                </a:pPr>
                <a:r>
                  <a:rPr lang="fr-FR" sz="225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:endParaRPr lang="fr-FR" sz="825" dirty="0">
                  <a:latin typeface="Arial" panose="020B0604020202020204" pitchFamily="34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91DED6EB-F188-4D35-948D-0A600AECFE52}"/>
                </a:ext>
              </a:extLst>
            </p:cNvPr>
            <p:cNvSpPr txBox="1"/>
            <p:nvPr/>
          </p:nvSpPr>
          <p:spPr>
            <a:xfrm>
              <a:off x="520784" y="4948039"/>
              <a:ext cx="734072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400" b="1" dirty="0"/>
                <a:t>	 « Monde des modèles » :</a:t>
              </a:r>
              <a:endParaRPr lang="fr-FR" sz="2400" dirty="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BB3AA59-C1FE-4DE3-86E0-B05C5E184DA1}"/>
              </a:ext>
            </a:extLst>
          </p:cNvPr>
          <p:cNvSpPr txBox="1"/>
          <p:nvPr/>
        </p:nvSpPr>
        <p:spPr>
          <a:xfrm>
            <a:off x="2824118" y="2822853"/>
            <a:ext cx="300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T. Pesquet est en impesanteur.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C0DBEDE-0C04-4B37-9ECA-F5529A73BB2D}"/>
              </a:ext>
            </a:extLst>
          </p:cNvPr>
          <p:cNvSpPr txBox="1"/>
          <p:nvPr/>
        </p:nvSpPr>
        <p:spPr>
          <a:xfrm>
            <a:off x="111565" y="5176554"/>
            <a:ext cx="7922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Le cosmonaute en impesanteur subit la force gravitationnelle exercée par la Terre</a:t>
            </a: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A7CA4BD9-99C6-DAC3-5B65-7C905820999D}"/>
              </a:ext>
            </a:extLst>
          </p:cNvPr>
          <p:cNvGrpSpPr/>
          <p:nvPr/>
        </p:nvGrpSpPr>
        <p:grpSpPr>
          <a:xfrm>
            <a:off x="-1661" y="0"/>
            <a:ext cx="9145661" cy="973877"/>
            <a:chOff x="-1661" y="0"/>
            <a:chExt cx="9145661" cy="973877"/>
          </a:xfrm>
        </p:grpSpPr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4DAF1691-8B53-C43B-9607-FD441D0C7EE1}"/>
                </a:ext>
              </a:extLst>
            </p:cNvPr>
            <p:cNvSpPr txBox="1"/>
            <p:nvPr/>
          </p:nvSpPr>
          <p:spPr>
            <a:xfrm>
              <a:off x="-1661" y="142880"/>
              <a:ext cx="9144000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200"/>
              </a:lvl1pPr>
            </a:lstStyle>
            <a:p>
              <a:endParaRPr lang="fr-FR" sz="2400" dirty="0"/>
            </a:p>
            <a:p>
              <a:r>
                <a:rPr lang="fr-FR" sz="2400" dirty="0"/>
                <a:t>F- Gravitation, impesanteur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9EC8687C-BE71-E750-F3E6-D3F3ADAA53A7}"/>
                </a:ext>
              </a:extLst>
            </p:cNvPr>
            <p:cNvSpPr txBox="1"/>
            <p:nvPr/>
          </p:nvSpPr>
          <p:spPr>
            <a:xfrm>
              <a:off x="0" y="0"/>
              <a:ext cx="9144000" cy="58477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200"/>
              </a:lvl1pPr>
            </a:lstStyle>
            <a:p>
              <a:r>
                <a:rPr lang="fr-FR" dirty="0"/>
                <a:t>4- Action, Force, Interaction 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720CDAEA-79CA-54E6-7B19-67A96076F17E}"/>
              </a:ext>
            </a:extLst>
          </p:cNvPr>
          <p:cNvSpPr txBox="1"/>
          <p:nvPr/>
        </p:nvSpPr>
        <p:spPr>
          <a:xfrm>
            <a:off x="4572000" y="5938982"/>
            <a:ext cx="3462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hlinkClick r:id="rId12"/>
              </a:rPr>
              <a:t>Lien vers doc de JM Vigoureux (pour aller plus loin)</a:t>
            </a:r>
            <a:endParaRPr lang="fr-FR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90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316"/>
    </mc:Choice>
    <mc:Fallback xmlns="">
      <p:transition spd="slow" advTm="153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2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  <p:tag name="PSQ_REPONSE_UNIQU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0.8|11.5|0.4|0.5|0.4|0.4|0.3|0.3|0.4|0.5|53.5|0.4|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  <p:tag name="PSQ_REPONSE_UNIQU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  <p:tag name="PSQ_REPONSE_UNIQU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  <p:tag name="PSQ_REPONSE_UNIQU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SQ_TYPE_REPONSE" val="0"/>
  <p:tag name="PSQ_REPONSE_UNIQU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0.3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|11.3|5.2|35.7|3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1.5|18.1|0.4|23.1|6.5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xml-stylesheet type='text/xsl' href='C:\Program Files (x86)\QuizzBox\XmlXsl\Proprietes_ppt.xsl'?>
<QUESTIONNAIRE>
  <!--Version de génération du fichier-->
  <VersionGenerationXml>2</VersionGenerationXml>
  <TRADUCTION>
    <XML_ET>et</XML_ET>
    <XML_PAR_DEFAUT>Par défaut</XML_PAR_DEFAUT>
    <XML_LIB_VALEUR_DEFAUT>(Par défaut)</XML_LIB_VALEUR_DEFAUT>
    <XML_ERREUR>Erreur</XML_ERREUR>
    <XML_ERREUR_THEME>Erreur sur le thème</XML_ERREUR_THEME>
    <XML_ERREUR_QUESTION>Erreur sur la question</XML_ERREUR_QUESTION>
    <XML_ERREUR_REPONSE>Erreur sur la réponse</XML_ERREUR_REPONSE>
    <XML_QUESTIONNAIRE_FAMILLE>Famille</XML_QUESTIONNAIRE_FAMILLE>
    <XML_QUESTIONNAIRE_DATE_VALIDITE_DEBUT>Date de début de validité</XML_QUESTIONNAIRE_DATE_VALIDITE_DEBUT>
    <XML_QUESTIONNAIRE_DATE_VALIDITE_FIN>Date de fin de validité</XML_QUESTIONNAIRE_DATE_VALIDITE_FIN>
    <XML_QUESTIONNAIRE_DATE_DE_CREATION>Date de création</XML_QUESTIONNAIRE_DATE_DE_CREATION>
    <XML_QUESTIONNAIRE_DATE_MAJ>Date de dernière mise à jour</XML_QUESTIONNAIRE_DATE_MAJ>
    <XML_QUESTIONNAIRE_MODELE_COLLECTIF>Modèle pour l'export collectif</XML_QUESTIONNAIRE_MODELE_COLLECTIF>
    <XML_QUESTIONNAIRE_MODELE_INDIVIDUEL>Modèle pour l'export individuel</XML_QUESTIONNAIRE_MODELE_INDIVIDUEL>
    <XML_QUESTIONNAIRE_MODELE_RES_INSTANT>Modèles de résultats instantanés</XML_QUESTIONNAIRE_MODELE_RES_INSTANT>
    <XML_QUESTIONNAIRE_MODELE_RES_INSTANT_REP_JUSTE>questions à réponses justes</XML_QUESTIONNAIRE_MODELE_RES_INSTANT_REP_JUSTE>
    <XML_QUESTIONNAIRE_MODELE_RES_INSTANT_REP_JUSTEORDO>questions à réponses justes avec ordonnancement</XML_QUESTIONNAIRE_MODELE_RES_INSTANT_REP_JUSTEORDO>
    <XML_QUESTIONNAIRE_MODELE_RES_INSTANT_SONDAGE>questions sondage</XML_QUESTIONNAIRE_MODELE_RES_INSTANT_SONDAGE>
    <XML_QUESTIONNAIRE_MODELE_RES_INSTANT_CUMUL>cumul</XML_QUESTIONNAIRE_MODELE_RES_INSTANT_CUMUL>
    <XML_QUESTIONNAIRE_NB_POINTS_MINI>Points min par question</XML_QUESTIONNAIRE_NB_POINTS_MINI>
    <XML_QUESTIONNAIRE_NB_POINTS_REP_JUSTE>Points par réponse juste</XML_QUESTIONNAIRE_NB_POINTS_REP_JUSTE>
    <XML_QUESTIONNAIRE_NOTE_MAX>Questionnaire noté sur</XML_QUESTIONNAIRE_NOTE_MAX>
    <XML_QUESTIONNAIRE_NOTE_MIN>Note mini</XML_QUESTIONNAIRE_NOTE_MIN>
    <XML_QUESTIONNAIRE_METHODE_CALCUL>Méthode de calcul de points</XML_QUESTIONNAIRE_METHODE_CALCUL>
    <XML_QUESTIONNAIRE_METHODE_CALCUL_ADDITION>Addition</XML_QUESTIONNAIRE_METHODE_CALCUL_ADDITION>
    <XML_QUESTIONNAIRE_METHODE_CALCUL_POURCENTAGE>Pourcentage</XML_QUESTIONNAIRE_METHODE_CALCUL_POURCENTAGE>
    <XML_QUESTIONNAIRE_METHODE_CALCUL_REPARTITION>Répartition</XML_QUESTIONNAIRE_METHODE_CALCUL_REPARTITION>
    <XML_QUESTIONNAIRE_NOTE_REUSSITE>Note réussite</XML_QUESTIONNAIRE_NOTE_REUSSITE>
    <XML_QUESTIONNAIRE_QUESTIONNAIRE>Questionnaire</XML_QUESTIONNAIRE_QUESTIONNAIRE>
    <XML_QUESTIONNAIRE_REPONSE_EXACTE>Type de réponses</XML_QUESTIONNAIRE_REPONSE_EXACTE>
    <XML_QUESTIONNAIRE_REPONSE_UNIQUE>Nb réponses par question</XML_QUESTIONNAIRE_REPONSE_UNIQUE>
    <XML_QUESTIONNAIRE_NB_POINTS_REP_FAUSSE>Points par réponse fausse</XML_QUESTIONNAIRE_NB_POINTS_REP_FAUSSE>
    <XML_QUESTIONNAIRE_NB_POINTS_REP_FAUSSE_AUTO>Auto</XML_QUESTIONNAIRE_NB_POINTS_REP_FAUSSE_AUTO>
    <XML_QUESTIONNAIRE_NB_POINTS_REP_OUBLI>Points par réponse oubliée</XML_QUESTIONNAIRE_NB_POINTS_REP_OUBLI>
    <XML_QUESTIONNAIRE_NB_POINTS_REP_JUSTE_MAL_PLACE>Points par réponse dans le désordre</XML_QUESTIONNAIRE_NB_POINTS_REP_JUSTE_MAL_PLACE>
    <XML_QUESTIONNAIRE_NB_POINTS_PAS_REPONDU>Points quand on ne répond pas</XML_QUESTIONNAIRE_NB_POINTS_PAS_REPONDU>
    <XML_QUESTIONNAIRE_NB_POINTS_MAXI>Points max par question</XML_QUESTIONNAIRE_NB_POINTS_MAXI>
    <XML_QUESTIONNAIRE_NO_REPONSE_PAS_REPONDU>N° réponse type "Pas répondu"</XML_QUESTIONNAIRE_NO_REPONSE_PAS_REPONDU>
    <XML_QUESTIONNAIRE_LIMITE_TEMPS>Limite de temps</XML_QUESTIONNAIRE_LIMITE_TEMPS>
    <XML_QUESTIONNAIRE_AUTOSWITCH>Passage auto à la question suivante</XML_QUESTIONNAIRE_AUTOSWITCH>
    <XML_QUESTIONNAIRE_LIBELLE_FORMATION>Libellé de formation</XML_QUESTIONNAIRE_LIBELLE_FORMATION>
    <XML_QUESTIONNAIRE_OUI>Oui</XML_QUESTIONNAIRE_OUI>
    <XML_QUESTIONNAIRE_NON>Non</XML_QUESTIONNAIRE_NON>
    <XML_QUESTIONNAIRE_SECONDES>secondes</XML_QUESTIONNAIRE_SECONDES>
    <XML_QUESTIONNAIRE_NB_TOTAL_QUESTIONS>Nombre total de questions</XML_QUESTIONNAIRE_NB_TOTAL_QUESTIONS>
    <XML_QUESTIONNAIRE_MODELE_EXPORT_TO_EXPORT>Modèles à utiliser pour export de résultats</XML_QUESTIONNAIRE_MODELE_EXPORT_TO_EXPORT>
    <XML_QUESTIONNAIRE_NOTE_MIN>Note mini</XML_QUESTIONNAIRE_NOTE_MIN>
    <XML_QUESTIONNAIRE_METHODE_CALCUL>Méthode de calcul de points</XML_QUESTIONNAIRE_METHODE_CALCUL>
    <XML_QUESTIONNAIRE_REFERENCE_QUESTIONNAIRE>Référence du questionnaire</XML_QUESTIONNAIRE_REFERENCE_QUESTIONNAIRE>
    <XML_QUESTIONNAIRE_REPONSE_MODIFIABLE>Réponses modifiables</XML_QUESTIONNAIRE_REPONSE_MODIFIABLE>
    <XML_QUESTIONNAIRE_AFFICHAGE_BARRE_NAVIGATION>Mode d'affichage de la barre de navigation</XML_QUESTIONNAIRE_AFFICHAGE_BARRE_NAVIGATION>
    <XML_QUESTIONNAIRE_VALIDATION_AUTO_REPONSE_UNIQUE>Validation automatique des réponses unique</XML_QUESTIONNAIRE_VALIDATION_AUTO_REPONSE_UNIQUE>
    <XML_DIAPO>Diapositive</XML_DIAPO>
    <XML_THEME_CALCUL_POINT>Calcul Point</XML_THEME_CALCUL_POINT>
    <XML_THEME_MINIMA>Minima</XML_THEME_MINIMA>
    <XML_THEME_THEME>Thème</XML_THEME_THEME>
    <XML_THEME_COMMENTAIRE>Commentaires</XML_THEME_COMMENTAIRE>
    <XML_QUESTION_NO_REPONSE_PAS_REPONDU>N° réponse type "Pas répondu"</XML_QUESTION_NO_REPONSE_PAS_REPONDU>
    <XML_QUESTION_COEFFICIENT>Coefficient</XML_QUESTION_COEFFICIENT>
    <XML_QUESTION_LIB_THEME>Thème</XML_QUESTION_LIB_THEME>
    <XML_QUESTION_ELIMINATOIRE>Eliminatoire</XML_QUESTION_ELIMINATOIRE>
    <XML_QUESTION_NB_POINTS_MIN>Points min</XML_QUESTION_NB_POINTS_MIN>
    <XML_QUESTION_METHODE_CALCUL>Méthode de calcul de points</XML_QUESTION_METHODE_CALCUL>
    <XML_QUESTION_PIVOT>Pivot</XML_QUESTION_PIVOT>
    <XML_QUESTION_TYPE_REPONSE>Type de réponse</XML_QUESTION_TYPE_REPONSE>
    <XML_QUESTION_MIROIR>Miroir</XML_QUESTION_MIROIR>
    <XML_QUESTION_NB_POINTS_MAX>Points max</XML_QUESTION_NB_POINTS_MAX>
    <XML_QUESTION_NB_POINTS_REP_FAUSSE>Points par réponse fausse</XML_QUESTION_NB_POINTS_REP_FAUSSE>
    <XML_QUESTION_NB_POINTS_REP_JUSTE>Points par réponse juste</XML_QUESTION_NB_POINTS_REP_JUSTE>
    <XML_QUESTION_NUM_QUESTION_THEME>N° question du thème</XML_QUESTION_NUM_QUESTION_THEME>
    <XML_QUESTION_POINTS_MAX_SI_REP_JUSTE>Points max, dynamique ?</XML_QUESTION_POINTS_MAX_SI_REP_JUSTE>
    <XML_QUESTION_QUESTION>Question</XML_QUESTION_QUESTION>
    <XML_QUESTION_SOLUTION>Solution</XML_QUESTION_SOLUTION>
    <XML_QUESTION_REPONSE_UNIQUE>Nb réponses par question</XML_QUESTION_REPONSE_UNIQUE>
    <XML_QUESTION_NB_POINTS_REP_OUBLI>Points par réponse oubliée</XML_QUESTION_NB_POINTS_REP_OUBLI>
    <XML_QUESTION_NB_POINTS_REP_MAL_PLACE>Points par réponse dans le désordre</XML_QUESTION_NB_POINTS_REP_MAL_PLACE>
    <XML_QUESTION_PAS_REPONDU>Points quand on ne répond pas</XML_QUESTION_PAS_REPONDU>
    <XML_QUESTION_TEMPS_REPONSE>Temps de réponse</XML_QUESTION_TEMPS_REPONSE>
    <XML_QUESTION_ORDONNENCEMENT>Ordonnancement des réponses</XML_QUESTION_ORDONNENCEMENT>
    <XML_QUESTION_MODELE_RES_INSTANT>Modèle de résultats instantanés</XML_QUESTION_MODELE_RES_INSTANT>
    <XML_QUESTION_REFERENCE_QUESTION>Référence</XML_QUESTION_REFERENCE_QUESTION>
    <XML_QUESTION_PLAGE>Plage</XML_QUESTION_PLAGE>
    <XML_QUESTION_TOLERANCE>Tolérance</XML_QUESTION_TOLERANCE>
    <XML_QUESTION_DELAI_AVANT_REPONSE>Délai avant réponse</XML_QUESTION_DELAI_AVANT_REPONSE>
    <XML_QUESTION_MALUS_TEMPS>Malus temps</XML_QUESTION_MALUS_TEMPS>
    <XML_QUESTION_BONUS_PLACE>Bonus place</XML_QUESTION_BONUS_PLACE>
    <XML_QUESTION_CUSTOM_PROPERTY>Propriété personnalisée</XML_QUESTION_CUSTOM_PROPERTY>
    <XML_REPONSE_LISTE>Liste des réponses</XML_REPONSE_LISTE>
    <XML_REPONSES_TEXTE>Réponses</XML_REPONSES_TEXTE>
    <XML_ITEM_A_EVALUER>Items à évaluer</XML_ITEM_A_EVALUER>
  </TRADUCTION>
  <LIB_QUESTIONNAIRE valeur="Présentat°-méca-travail-2022">Présentat°-méca-travail-2022</LIB_QUESTIONNAIRE>
  <NOM_FICHIER valeur="Présentat°-méca-travail-2022.pptm">Présentat°-méca-travail-2022.pptm</NOM_FICHIER>
  <FAMILLE valeur=""/>
  <EXPORT_COL valeur="">(Par défaut)</EXPORT_COL>
  <EXPORT_INDIV valeur="">(Par défaut)</EXPORT_INDIV>
  <RES_INSTANTANE_Q_REP_JUSTE valeur="">(Par défaut)</RES_INSTANTANE_Q_REP_JUSTE>
  <RES_INSTANTANE_Q_REP_JUSTE_ORD valeur="">(Par défaut)</RES_INSTANTANE_Q_REP_JUSTE_ORD>
  <RES_INSTANTANE_Q_REP_SONDAGE valeur="">(Par défaut)</RES_INSTANTANE_Q_REP_SONDAGE>
  <RES_INSTANTANE_CUMUL valeur="">(Par défaut)</RES_INSTANTANE_CUMUL>
  <NB_POINT_MINI valeur="0">0</NB_POINT_MINI>
  <NB_POINT_REP_FAUSSE valeur="99999999">Auto</NB_POINT_REP_FAUSSE>
  <NB_POINT_REP_JUSTE valeur="1">1</NB_POINT_REP_JUSTE>
  <NB_POINT_REP_OUBLI valeur="0">0</NB_POINT_REP_OUBLI>
  <NB_POINT_REP_JUSTE_MAL_PLACE valeur="0">0</NB_POINT_REP_JUSTE_MAL_PLACE>
  <NB_POINT_PAS_REPONDU valeur="0">0</NB_POINT_PAS_REPONDU>
  <NO_REPONSE_PAS_REPONDU valeur=""/>
  <METHODE_CALCUL_POINT valeur="3">Répartition</METHODE_CALCUL_POINT>
  <NB_POINT_MAXI valeur="1">1</NB_POINT_MAXI>
  <LIBELLE_FORMATION valeur=""/>
  <AUTOSWITCH valeur="0">Non</AUTOSWITCH>
  <LIMITE_TEMPS valeur="False">Non</LIMITE_TEMPS>
  <TEMPS_REPONSE valeur=""/>
  <NOTE_MAX valeur=""/>
  <NOTE_MIN valeur=""/>
  <DATE_VALIDITE_DEBUT valeur=""/>
  <DATE_VALIDITE_FIN valeur=""/>
  <NOTE_REUSSITE valeur=""/>
  <REPERTOIRE valeur="C:\Users\Jacques\Mon Drive\sesames\formation_2022\formation méca college 2022\">C:\Users\Jacques\Mon Drive\sesames\formation_2022\formation méca college 2022\</REPERTOIRE>
  <REPONSE_UNIQUE valeur="True">1 réponse</REPONSE_UNIQUE>
  <REPONSES_EXACTES valeur="False">Sondage</REPONSES_EXACTES>
  <REFERENCE_QUESTIONNAIRE valeur=""/>
  <REPONSE_MODIFIABLE valeur="">(Par défaut)</REPONSE_MODIFIABLE>
  <AFFICHAGE_BARRE_NAVIGATION valeur="">(Par défaut)</AFFICHAGE_BARRE_NAVIGATION>
  <VALIDATION_AUTO_REPONSE_UNIQUE valeur="">(Par défaut)</VALIDATION_AUTO_REPONSE_UNIQUE>
  <CODE_VERROUILLAGE valeur=""/>
  <VERSION valeur=""/>
  <VersionAutoIncGenerationXml valeur="4">4</VersionAutoIncGenerationXml>
  <CHEMIN_DIAPOS>C:\QuizzBoxData\Img\Présentat°-méca-travail-2022\sl</CHEMIN_DIAPOS>
  <DATE_MAJ>22/05/2022 22:29:19</DATE_MAJ>
  <DATE_CREATION>22/05/2022 21:47:11</DATE_CREATION>
  <NB_TOTAL_QUESTIONS>5</NB_TOTAL_QUESTIONS>
  <ITEM TYPE="Q">
    <NUM_DIAPO>7</NUM_DIAPO>
    <NUM_QUESTION valeur="1">1</NUM_QUESTION>
    <NUM_THEME valeur="1">1</NUM_THEME>
    <NUM_QUESTION_UTIL valeur=""/>
    <LIB_QUESTION valeur="Proposition 1">Proposition 1</LIB_QUESTION>
    <ELIMINATOIRE valeur="False">Non</ELIMINATOIRE>
    <NB_POINT_MINI_Q valeur="">(Par défaut)</NB_POINT_MINI_Q>
    <METHODE_CALCUL_POINT_Q valeur="">(Par défaut)</METHODE_CALCUL_POINT_Q>
    <NB_POINT_MAXI_Q valeur="">(Par défaut)</NB_POINT_MAXI_Q>
    <NO_REPONSE_PAS_REPONDU valeur=""/>
    <NUM_QUESTION_THEME valeur="1">1</NUM_QUESTION_THEME>
    <COEFFICIENT valeur="1">1</COEFFICIENT>
    <SOLUTION valeur="">Sondage</SOLUTION>
    <NB_POINT_REP_JUSTE_Q valeur="">(Par défaut)</NB_POINT_REP_JUSTE_Q>
    <NB_POINT_REP_FAUSSE_Q valeur="">(Par défaut)</NB_POINT_REP_FAUSSE_Q>
    <NB_POINT_REP_OUBLI_Q valeur="">(Par défaut)</NB_POINT_REP_OUBLI_Q>
    <ORDONNENCEMENT valeur="False">Non</ORDONNENCEMENT>
    <TEMPS_REPONSE_Q valeur="">(Par défaut)</TEMPS_REPONSE_Q>
    <NB_POINT_REP_JUSTE_MAL_PLACE_Q valeur="">(Par défaut)</NB_POINT_REP_JUSTE_MAL_PLACE_Q>
    <NB_POINT_PAS_REPONDU_Q valeur="">(Par défaut)</NB_POINT_PAS_REPONDU_Q>
    <LIB_THEME valeur="">(Par défaut)</LIB_THEME>
    <REPONSE_UNIQUE valeur="1">1 réponse</REPONSE_UNIQUE>
    <RES_INSTANTANE valeur="">(Par défaut)</RES_INSTANTANE>
    <PIVOT valeur="">Non</PIVOT>
    <TYPE_REPONSE valeur="0">Choix</TYPE_REPONSE>
    <MIROIR valeur=""/>
    <LIMITE_TEMPS valeur="">(Par défaut)</LIMITE_TEMPS>
    <PLAGE_MIN valeur=""/>
    <PLAGE_MAX valeur=""/>
    <DELAI_AVANT_REPONSE valeur=""/>
    <TOLERANCE_MIN_NUMERIQUE valeur=""/>
    <TOLERANCE_MAX_NUMERIQUE valeur=""/>
    <MALUS_TEMPS valeur=""/>
    <BONUS_PLACE valeur=""/>
    <REPONSE>
      <NUM_REPONSE valeur="1">1</NUM_REPONSE>
      <LIB_REPONSE valeur="1 - tout à fait d’accord">1 - tout à fait d’accord</LIB_REPONSE>
      <POINT valeur=""/>
    </REPONSE>
    <REPONSE>
      <NUM_REPONSE valeur="2">2</NUM_REPONSE>
      <LIB_REPONSE valeur="2 - plutôt d’accord">2 - plutôt d’accord</LIB_REPONSE>
      <POINT valeur=""/>
    </REPONSE>
    <REPONSE>
      <NUM_REPONSE valeur="3">3</NUM_REPONSE>
      <LIB_REPONSE valeur="3 - plutôt pas d’accord">3 - plutôt pas d’accord</LIB_REPONSE>
      <POINT valeur=""/>
    </REPONSE>
    <REPONSE>
      <NUM_REPONSE valeur="4">4</NUM_REPONSE>
      <LIB_REPONSE valeur="4 - pas du tout d’accord">4 - pas du tout d’accord</LIB_REPONSE>
      <POINT valeur=""/>
    </REPONSE>
  </ITEM>
  <ITEM TYPE="Q">
    <NUM_DIAPO>8</NUM_DIAPO>
    <NUM_QUESTION valeur="2">2</NUM_QUESTION>
    <NUM_THEME valeur="1">1</NUM_THEME>
    <NUM_QUESTION_UTIL valeur=""/>
    <LIB_QUESTION valeur="Proposition 2">Proposition 2</LIB_QUESTION>
    <ELIMINATOIRE valeur="False">Non</ELIMINATOIRE>
    <NB_POINT_MINI_Q valeur="">(Par défaut)</NB_POINT_MINI_Q>
    <METHODE_CALCUL_POINT_Q valeur="">(Par défaut)</METHODE_CALCUL_POINT_Q>
    <NB_POINT_MAXI_Q valeur="">(Par défaut)</NB_POINT_MAXI_Q>
    <NO_REPONSE_PAS_REPONDU valeur=""/>
    <NUM_QUESTION_THEME valeur="2">2</NUM_QUESTION_THEME>
    <COEFFICIENT valeur="1">1</COEFFICIENT>
    <SOLUTION valeur="">Sondage</SOLUTION>
    <NB_POINT_REP_JUSTE_Q valeur="">(Par défaut)</NB_POINT_REP_JUSTE_Q>
    <NB_POINT_REP_FAUSSE_Q valeur="">(Par défaut)</NB_POINT_REP_FAUSSE_Q>
    <NB_POINT_REP_OUBLI_Q valeur="">(Par défaut)</NB_POINT_REP_OUBLI_Q>
    <ORDONNENCEMENT valeur="False">Non</ORDONNENCEMENT>
    <TEMPS_REPONSE_Q valeur="">(Par défaut)</TEMPS_REPONSE_Q>
    <NB_POINT_REP_JUSTE_MAL_PLACE_Q valeur="">(Par défaut)</NB_POINT_REP_JUSTE_MAL_PLACE_Q>
    <NB_POINT_PAS_REPONDU_Q valeur="">(Par défaut)</NB_POINT_PAS_REPONDU_Q>
    <LIB_THEME valeur="">(Par défaut)</LIB_THEME>
    <REPONSE_UNIQUE valeur="1">1 réponse</REPONSE_UNIQUE>
    <RES_INSTANTANE valeur="">(Par défaut)</RES_INSTANTANE>
    <PIVOT valeur="">Non</PIVOT>
    <TYPE_REPONSE valeur="0">Choix</TYPE_REPONSE>
    <MIROIR valeur=""/>
    <LIMITE_TEMPS valeur="">(Par défaut)</LIMITE_TEMPS>
    <PLAGE_MIN valeur=""/>
    <PLAGE_MAX valeur=""/>
    <DELAI_AVANT_REPONSE valeur=""/>
    <TOLERANCE_MIN_NUMERIQUE valeur=""/>
    <TOLERANCE_MAX_NUMERIQUE valeur=""/>
    <MALUS_TEMPS valeur=""/>
    <BONUS_PLACE valeur=""/>
    <REPONSE>
      <NUM_REPONSE valeur="1">1</NUM_REPONSE>
      <LIB_REPONSE valeur="1 - tout à fait d’accord">1 - tout à fait d’accord</LIB_REPONSE>
      <POINT valeur=""/>
    </REPONSE>
    <REPONSE>
      <NUM_REPONSE valeur="2">2</NUM_REPONSE>
      <LIB_REPONSE valeur="2 - plutôt d’accord">2 - plutôt d’accord</LIB_REPONSE>
      <POINT valeur=""/>
    </REPONSE>
    <REPONSE>
      <NUM_REPONSE valeur="3">3</NUM_REPONSE>
      <LIB_REPONSE valeur="3 - plutôt pas d’accord">3 - plutôt pas d’accord</LIB_REPONSE>
      <POINT valeur=""/>
    </REPONSE>
    <REPONSE>
      <NUM_REPONSE valeur="4">4</NUM_REPONSE>
      <LIB_REPONSE valeur="4 - pas du tout d’accord">4 - pas du tout d’accord</LIB_REPONSE>
      <POINT valeur=""/>
    </REPONSE>
  </ITEM>
  <ITEM TYPE="Q">
    <NUM_DIAPO>9</NUM_DIAPO>
    <NUM_QUESTION valeur="3">3</NUM_QUESTION>
    <NUM_THEME valeur="1">1</NUM_THEME>
    <NUM_QUESTION_UTIL valeur=""/>
    <LIB_QUESTION valeur="Proposition 3">Proposition 3</LIB_QUESTION>
    <ELIMINATOIRE valeur="False">Non</ELIMINATOIRE>
    <NB_POINT_MINI_Q valeur="">(Par défaut)</NB_POINT_MINI_Q>
    <METHODE_CALCUL_POINT_Q valeur="">(Par défaut)</METHODE_CALCUL_POINT_Q>
    <NB_POINT_MAXI_Q valeur="">(Par défaut)</NB_POINT_MAXI_Q>
    <NO_REPONSE_PAS_REPONDU valeur=""/>
    <NUM_QUESTION_THEME valeur="3">3</NUM_QUESTION_THEME>
    <COEFFICIENT valeur="1">1</COEFFICIENT>
    <SOLUTION valeur="">Sondage</SOLUTION>
    <NB_POINT_REP_JUSTE_Q valeur="">(Par défaut)</NB_POINT_REP_JUSTE_Q>
    <NB_POINT_REP_FAUSSE_Q valeur="">(Par défaut)</NB_POINT_REP_FAUSSE_Q>
    <NB_POINT_REP_OUBLI_Q valeur="">(Par défaut)</NB_POINT_REP_OUBLI_Q>
    <ORDONNENCEMENT valeur="False">Non</ORDONNENCEMENT>
    <TEMPS_REPONSE_Q valeur="">(Par défaut)</TEMPS_REPONSE_Q>
    <NB_POINT_REP_JUSTE_MAL_PLACE_Q valeur="">(Par défaut)</NB_POINT_REP_JUSTE_MAL_PLACE_Q>
    <NB_POINT_PAS_REPONDU_Q valeur="">(Par défaut)</NB_POINT_PAS_REPONDU_Q>
    <LIB_THEME valeur="">(Par défaut)</LIB_THEME>
    <REPONSE_UNIQUE valeur="1">1 réponse</REPONSE_UNIQUE>
    <RES_INSTANTANE valeur="">(Par défaut)</RES_INSTANTANE>
    <PIVOT valeur="">Non</PIVOT>
    <TYPE_REPONSE valeur="0">Choix</TYPE_REPONSE>
    <MIROIR valeur=""/>
    <LIMITE_TEMPS valeur="">(Par défaut)</LIMITE_TEMPS>
    <PLAGE_MIN valeur=""/>
    <PLAGE_MAX valeur=""/>
    <DELAI_AVANT_REPONSE valeur=""/>
    <TOLERANCE_MIN_NUMERIQUE valeur=""/>
    <TOLERANCE_MAX_NUMERIQUE valeur=""/>
    <MALUS_TEMPS valeur=""/>
    <BONUS_PLACE valeur=""/>
    <REPONSE>
      <NUM_REPONSE valeur="1">1</NUM_REPONSE>
      <LIB_REPONSE valeur="1 - tout à fait d’accord">1 - tout à fait d’accord</LIB_REPONSE>
      <POINT valeur=""/>
    </REPONSE>
    <REPONSE>
      <NUM_REPONSE valeur="2">2</NUM_REPONSE>
      <LIB_REPONSE valeur="2 - plutôt d’accord">2 - plutôt d’accord</LIB_REPONSE>
      <POINT valeur=""/>
    </REPONSE>
    <REPONSE>
      <NUM_REPONSE valeur="3">3</NUM_REPONSE>
      <LIB_REPONSE valeur="3 - plutôt pas d’accord">3 - plutôt pas d’accord</LIB_REPONSE>
      <POINT valeur=""/>
    </REPONSE>
    <REPONSE>
      <NUM_REPONSE valeur="4">4</NUM_REPONSE>
      <LIB_REPONSE valeur="4 - pas du tout d’accord">4 - pas du tout d’accord</LIB_REPONSE>
      <POINT valeur=""/>
    </REPONSE>
  </ITEM>
  <ITEM TYPE="Q">
    <NUM_DIAPO>10</NUM_DIAPO>
    <NUM_QUESTION valeur="4">4</NUM_QUESTION>
    <NUM_THEME valeur="1">1</NUM_THEME>
    <NUM_QUESTION_UTIL valeur=""/>
    <LIB_QUESTION valeur="Proposition 4">Proposition 4</LIB_QUESTION>
    <ELIMINATOIRE valeur="False">Non</ELIMINATOIRE>
    <NB_POINT_MINI_Q valeur="">(Par défaut)</NB_POINT_MINI_Q>
    <METHODE_CALCUL_POINT_Q valeur="">(Par défaut)</METHODE_CALCUL_POINT_Q>
    <NB_POINT_MAXI_Q valeur="">(Par défaut)</NB_POINT_MAXI_Q>
    <NO_REPONSE_PAS_REPONDU valeur=""/>
    <NUM_QUESTION_THEME valeur="4">4</NUM_QUESTION_THEME>
    <COEFFICIENT valeur="1">1</COEFFICIENT>
    <SOLUTION valeur="">Sondage</SOLUTION>
    <NB_POINT_REP_JUSTE_Q valeur="">(Par défaut)</NB_POINT_REP_JUSTE_Q>
    <NB_POINT_REP_FAUSSE_Q valeur="">(Par défaut)</NB_POINT_REP_FAUSSE_Q>
    <NB_POINT_REP_OUBLI_Q valeur="">(Par défaut)</NB_POINT_REP_OUBLI_Q>
    <ORDONNENCEMENT valeur="False">Non</ORDONNENCEMENT>
    <TEMPS_REPONSE_Q valeur="">(Par défaut)</TEMPS_REPONSE_Q>
    <NB_POINT_REP_JUSTE_MAL_PLACE_Q valeur="">(Par défaut)</NB_POINT_REP_JUSTE_MAL_PLACE_Q>
    <NB_POINT_PAS_REPONDU_Q valeur="">(Par défaut)</NB_POINT_PAS_REPONDU_Q>
    <LIB_THEME valeur="">(Par défaut)</LIB_THEME>
    <REPONSE_UNIQUE valeur="1">1 réponse</REPONSE_UNIQUE>
    <RES_INSTANTANE valeur="">(Par défaut)</RES_INSTANTANE>
    <PIVOT valeur="">Non</PIVOT>
    <TYPE_REPONSE valeur="0">Choix</TYPE_REPONSE>
    <MIROIR valeur=""/>
    <LIMITE_TEMPS valeur="">(Par défaut)</LIMITE_TEMPS>
    <PLAGE_MIN valeur=""/>
    <PLAGE_MAX valeur=""/>
    <DELAI_AVANT_REPONSE valeur=""/>
    <TOLERANCE_MIN_NUMERIQUE valeur=""/>
    <TOLERANCE_MAX_NUMERIQUE valeur=""/>
    <MALUS_TEMPS valeur=""/>
    <BONUS_PLACE valeur=""/>
    <REPONSE>
      <NUM_REPONSE valeur="1">1</NUM_REPONSE>
      <LIB_REPONSE valeur="1 - tout à fait d’accord">1 - tout à fait d’accord</LIB_REPONSE>
      <POINT valeur=""/>
    </REPONSE>
    <REPONSE>
      <NUM_REPONSE valeur="2">2</NUM_REPONSE>
      <LIB_REPONSE valeur="2 - plutôt d’accord">2 - plutôt d’accord</LIB_REPONSE>
      <POINT valeur=""/>
    </REPONSE>
    <REPONSE>
      <NUM_REPONSE valeur="3">3</NUM_REPONSE>
      <LIB_REPONSE valeur="3 - plutôt pas d’accord">3 - plutôt pas d’accord</LIB_REPONSE>
      <POINT valeur=""/>
    </REPONSE>
    <REPONSE>
      <NUM_REPONSE valeur="4">4</NUM_REPONSE>
      <LIB_REPONSE valeur="4 - pas du tout d’accord">4 - pas du tout d’accord</LIB_REPONSE>
      <POINT valeur=""/>
    </REPONSE>
  </ITEM>
  <ITEM TYPE="Q">
    <NUM_DIAPO>11</NUM_DIAPO>
    <NUM_QUESTION valeur="5">5</NUM_QUESTION>
    <NUM_THEME valeur="1">1</NUM_THEME>
    <NUM_QUESTION_UTIL valeur=""/>
    <LIB_QUESTION valeur="Proposition 5">Proposition 5</LIB_QUESTION>
    <ELIMINATOIRE valeur="False">Non</ELIMINATOIRE>
    <NB_POINT_MINI_Q valeur="">(Par défaut)</NB_POINT_MINI_Q>
    <METHODE_CALCUL_POINT_Q valeur="">(Par défaut)</METHODE_CALCUL_POINT_Q>
    <NB_POINT_MAXI_Q valeur="">(Par défaut)</NB_POINT_MAXI_Q>
    <NO_REPONSE_PAS_REPONDU valeur=""/>
    <NUM_QUESTION_THEME valeur="5">5</NUM_QUESTION_THEME>
    <COEFFICIENT valeur="1">1</COEFFICIENT>
    <SOLUTION valeur="">Sondage</SOLUTION>
    <NB_POINT_REP_JUSTE_Q valeur="">(Par défaut)</NB_POINT_REP_JUSTE_Q>
    <NB_POINT_REP_FAUSSE_Q valeur="">(Par défaut)</NB_POINT_REP_FAUSSE_Q>
    <NB_POINT_REP_OUBLI_Q valeur="">(Par défaut)</NB_POINT_REP_OUBLI_Q>
    <ORDONNENCEMENT valeur="False">Non</ORDONNENCEMENT>
    <TEMPS_REPONSE_Q valeur="">(Par défaut)</TEMPS_REPONSE_Q>
    <NB_POINT_REP_JUSTE_MAL_PLACE_Q valeur="">(Par défaut)</NB_POINT_REP_JUSTE_MAL_PLACE_Q>
    <NB_POINT_PAS_REPONDU_Q valeur="">(Par défaut)</NB_POINT_PAS_REPONDU_Q>
    <LIB_THEME valeur="">(Par défaut)</LIB_THEME>
    <REPONSE_UNIQUE valeur="1">1 réponse</REPONSE_UNIQUE>
    <RES_INSTANTANE valeur="">(Par défaut)</RES_INSTANTANE>
    <PIVOT valeur="">Non</PIVOT>
    <TYPE_REPONSE valeur="0">Choix</TYPE_REPONSE>
    <MIROIR valeur=""/>
    <LIMITE_TEMPS valeur="">(Par défaut)</LIMITE_TEMPS>
    <PLAGE_MIN valeur=""/>
    <PLAGE_MAX valeur=""/>
    <DELAI_AVANT_REPONSE valeur=""/>
    <TOLERANCE_MIN_NUMERIQUE valeur=""/>
    <TOLERANCE_MAX_NUMERIQUE valeur=""/>
    <MALUS_TEMPS valeur=""/>
    <BONUS_PLACE valeur=""/>
    <REPONSE>
      <NUM_REPONSE valeur="1">1</NUM_REPONSE>
      <LIB_REPONSE valeur="1 - tout à fait d’accord">1 - tout à fait d’accord</LIB_REPONSE>
      <POINT valeur=""/>
    </REPONSE>
    <REPONSE>
      <NUM_REPONSE valeur="2">2</NUM_REPONSE>
      <LIB_REPONSE valeur="2 - plutôt d’accord">2 - plutôt d’accord</LIB_REPONSE>
      <POINT valeur=""/>
    </REPONSE>
    <REPONSE>
      <NUM_REPONSE valeur="3">3</NUM_REPONSE>
      <LIB_REPONSE valeur="3 - plutôt pas d’accord">3 - plutôt pas d’accord</LIB_REPONSE>
      <POINT valeur=""/>
    </REPONSE>
    <REPONSE>
      <NUM_REPONSE valeur="4">4</NUM_REPONSE>
      <LIB_REPONSE valeur="4 - pas du tout d’accord">4 - pas du tout d’accord</LIB_REPONSE>
      <POINT valeur=""/>
    </REPONSE>
  </ITEM>
</QUESTIONNAIRE>
</file>

<file path=customXml/itemProps1.xml><?xml version="1.0" encoding="utf-8"?>
<ds:datastoreItem xmlns:ds="http://schemas.openxmlformats.org/officeDocument/2006/customXml" ds:itemID="{AF35D038-6E0B-4F44-8E8D-A394B0A3D25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3068</TotalTime>
  <Words>5663</Words>
  <Application>Microsoft Office PowerPoint</Application>
  <PresentationFormat>Affichage à l'écran (4:3)</PresentationFormat>
  <Paragraphs>955</Paragraphs>
  <Slides>97</Slides>
  <Notes>97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97</vt:i4>
      </vt:variant>
    </vt:vector>
  </HeadingPairs>
  <TitlesOfParts>
    <vt:vector size="111" baseType="lpstr">
      <vt:lpstr>Arial</vt:lpstr>
      <vt:lpstr>Arial Italic</vt:lpstr>
      <vt:lpstr>Calibri</vt:lpstr>
      <vt:lpstr>Calibri Light</vt:lpstr>
      <vt:lpstr>Cambria Math</vt:lpstr>
      <vt:lpstr>Century Schoolbook</vt:lpstr>
      <vt:lpstr>CIDFont+F1</vt:lpstr>
      <vt:lpstr>Gadugi</vt:lpstr>
      <vt:lpstr>Tahoma</vt:lpstr>
      <vt:lpstr>Times New Roman</vt:lpstr>
      <vt:lpstr>Verdana</vt:lpstr>
      <vt:lpstr>Wingdings</vt:lpstr>
      <vt:lpstr>Wingdings 3</vt:lpstr>
      <vt:lpstr>Thème Office</vt:lpstr>
      <vt:lpstr>Mouvement et interactions en cycles 3 et 4</vt:lpstr>
      <vt:lpstr>Une proposition…</vt:lpstr>
      <vt:lpstr>Présentation PowerPoint</vt:lpstr>
      <vt:lpstr>Présentation PowerPoint</vt:lpstr>
      <vt:lpstr>Quelques caractéristiques du sujet</vt:lpstr>
      <vt:lpstr>Présentation PowerPoint</vt:lpstr>
      <vt:lpstr>Proposition 1</vt:lpstr>
      <vt:lpstr>Proposition 2</vt:lpstr>
      <vt:lpstr>Proposition 3</vt:lpstr>
      <vt:lpstr>Proposition 4</vt:lpstr>
      <vt:lpstr>Proposition 5</vt:lpstr>
      <vt:lpstr>Un exemple classique…</vt:lpstr>
      <vt:lpstr>Présentation PowerPoint</vt:lpstr>
      <vt:lpstr>Une démarche qui est intimement liée à la pratique expérimentale</vt:lpstr>
      <vt:lpstr>Le réel pour construire des savoirs théoriques…</vt:lpstr>
      <vt:lpstr>Des exemples de modèles descriptifs… le modèle est ce qui imite la réalité, une réalité idéalisée…</vt:lpstr>
      <vt:lpstr>Des exemples de modèles descriptifs…</vt:lpstr>
      <vt:lpstr>Une modélisation… de l’activité scientifique</vt:lpstr>
      <vt:lpstr>Pourquoi est-ce important pour l’apprentissage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force : une définition « simple »</vt:lpstr>
      <vt:lpstr>La force : un concept caractérisé par 3 propriétés</vt:lpstr>
      <vt:lpstr>La force : un concept caractérisé par 3 propriétés</vt:lpstr>
      <vt:lpstr>Présentation PowerPoint</vt:lpstr>
      <vt:lpstr>Présentation PowerPoint</vt:lpstr>
      <vt:lpstr>La 3e loi de Newton (ou principe des actions réciproques)</vt:lpstr>
      <vt:lpstr>La 3e loi de Newton (ou principe des actions réciproques)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Cécile Dussine</dc:creator>
  <cp:lastModifiedBy>Jacques Vince</cp:lastModifiedBy>
  <cp:revision>309</cp:revision>
  <dcterms:created xsi:type="dcterms:W3CDTF">2020-03-02T15:05:42Z</dcterms:created>
  <dcterms:modified xsi:type="dcterms:W3CDTF">2022-05-26T16:29:41Z</dcterms:modified>
</cp:coreProperties>
</file>